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305" r:id="rId2"/>
    <p:sldId id="279" r:id="rId3"/>
    <p:sldId id="306" r:id="rId4"/>
    <p:sldId id="307" r:id="rId5"/>
    <p:sldId id="311" r:id="rId6"/>
    <p:sldId id="312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3746"/>
    <a:srgbClr val="1F4E79"/>
    <a:srgbClr val="BDD7EE"/>
    <a:srgbClr val="E6E6E6"/>
    <a:srgbClr val="FFE699"/>
    <a:srgbClr val="F2F2F2"/>
    <a:srgbClr val="FFF2CC"/>
    <a:srgbClr val="EA7600"/>
    <a:srgbClr val="9AF67A"/>
    <a:srgbClr val="85F4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72619D-DF8C-49D7-956E-D4247C9F99A8}" v="2" dt="2020-04-16T08:34:35.16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2208" autoAdjust="0"/>
  </p:normalViewPr>
  <p:slideViewPr>
    <p:cSldViewPr snapToGrid="0">
      <p:cViewPr varScale="1">
        <p:scale>
          <a:sx n="63" d="100"/>
          <a:sy n="63" d="100"/>
        </p:scale>
        <p:origin x="97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nnie Kerwin" userId="89cc6116eb6c0dac" providerId="LiveId" clId="{0872619D-DF8C-49D7-956E-D4247C9F99A8}"/>
    <pc:docChg chg="delSld modSld">
      <pc:chgData name="Jennie Kerwin" userId="89cc6116eb6c0dac" providerId="LiveId" clId="{0872619D-DF8C-49D7-956E-D4247C9F99A8}" dt="2020-04-16T08:34:35.150" v="89"/>
      <pc:docMkLst>
        <pc:docMk/>
      </pc:docMkLst>
      <pc:sldChg chg="modSp">
        <pc:chgData name="Jennie Kerwin" userId="89cc6116eb6c0dac" providerId="LiveId" clId="{0872619D-DF8C-49D7-956E-D4247C9F99A8}" dt="2020-04-16T08:30:41.154" v="7" actId="6549"/>
        <pc:sldMkLst>
          <pc:docMk/>
          <pc:sldMk cId="2047842423" sldId="279"/>
        </pc:sldMkLst>
        <pc:spChg chg="mod">
          <ac:chgData name="Jennie Kerwin" userId="89cc6116eb6c0dac" providerId="LiveId" clId="{0872619D-DF8C-49D7-956E-D4247C9F99A8}" dt="2020-04-16T08:30:41.154" v="7" actId="6549"/>
          <ac:spMkLst>
            <pc:docMk/>
            <pc:sldMk cId="2047842423" sldId="279"/>
            <ac:spMk id="12" creationId="{B69677ED-5C54-4353-B94F-C526DD00205C}"/>
          </ac:spMkLst>
        </pc:spChg>
      </pc:sldChg>
      <pc:sldChg chg="del">
        <pc:chgData name="Jennie Kerwin" userId="89cc6116eb6c0dac" providerId="LiveId" clId="{0872619D-DF8C-49D7-956E-D4247C9F99A8}" dt="2020-04-16T08:32:11.160" v="32" actId="2696"/>
        <pc:sldMkLst>
          <pc:docMk/>
          <pc:sldMk cId="3262603198" sldId="280"/>
        </pc:sldMkLst>
      </pc:sldChg>
      <pc:sldChg chg="del">
        <pc:chgData name="Jennie Kerwin" userId="89cc6116eb6c0dac" providerId="LiveId" clId="{0872619D-DF8C-49D7-956E-D4247C9F99A8}" dt="2020-04-16T08:30:30.053" v="1" actId="2696"/>
        <pc:sldMkLst>
          <pc:docMk/>
          <pc:sldMk cId="2754893100" sldId="284"/>
        </pc:sldMkLst>
      </pc:sldChg>
      <pc:sldChg chg="del">
        <pc:chgData name="Jennie Kerwin" userId="89cc6116eb6c0dac" providerId="LiveId" clId="{0872619D-DF8C-49D7-956E-D4247C9F99A8}" dt="2020-04-16T08:30:30.953" v="2" actId="2696"/>
        <pc:sldMkLst>
          <pc:docMk/>
          <pc:sldMk cId="499201509" sldId="286"/>
        </pc:sldMkLst>
      </pc:sldChg>
      <pc:sldChg chg="del">
        <pc:chgData name="Jennie Kerwin" userId="89cc6116eb6c0dac" providerId="LiveId" clId="{0872619D-DF8C-49D7-956E-D4247C9F99A8}" dt="2020-04-16T08:30:28.811" v="0" actId="2696"/>
        <pc:sldMkLst>
          <pc:docMk/>
          <pc:sldMk cId="2966993120" sldId="287"/>
        </pc:sldMkLst>
      </pc:sldChg>
      <pc:sldChg chg="del">
        <pc:chgData name="Jennie Kerwin" userId="89cc6116eb6c0dac" providerId="LiveId" clId="{0872619D-DF8C-49D7-956E-D4247C9F99A8}" dt="2020-04-16T08:31:59.380" v="19" actId="2696"/>
        <pc:sldMkLst>
          <pc:docMk/>
          <pc:sldMk cId="2814342108" sldId="291"/>
        </pc:sldMkLst>
      </pc:sldChg>
      <pc:sldChg chg="del">
        <pc:chgData name="Jennie Kerwin" userId="89cc6116eb6c0dac" providerId="LiveId" clId="{0872619D-DF8C-49D7-956E-D4247C9F99A8}" dt="2020-04-16T08:32:10.510" v="31" actId="2696"/>
        <pc:sldMkLst>
          <pc:docMk/>
          <pc:sldMk cId="260468310" sldId="292"/>
        </pc:sldMkLst>
      </pc:sldChg>
      <pc:sldChg chg="del">
        <pc:chgData name="Jennie Kerwin" userId="89cc6116eb6c0dac" providerId="LiveId" clId="{0872619D-DF8C-49D7-956E-D4247C9F99A8}" dt="2020-04-16T08:30:33.553" v="5" actId="2696"/>
        <pc:sldMkLst>
          <pc:docMk/>
          <pc:sldMk cId="1402117232" sldId="293"/>
        </pc:sldMkLst>
      </pc:sldChg>
      <pc:sldChg chg="del">
        <pc:chgData name="Jennie Kerwin" userId="89cc6116eb6c0dac" providerId="LiveId" clId="{0872619D-DF8C-49D7-956E-D4247C9F99A8}" dt="2020-04-16T08:32:00.160" v="20" actId="2696"/>
        <pc:sldMkLst>
          <pc:docMk/>
          <pc:sldMk cId="3232213767" sldId="294"/>
        </pc:sldMkLst>
      </pc:sldChg>
      <pc:sldChg chg="del">
        <pc:chgData name="Jennie Kerwin" userId="89cc6116eb6c0dac" providerId="LiveId" clId="{0872619D-DF8C-49D7-956E-D4247C9F99A8}" dt="2020-04-16T08:32:05.534" v="27" actId="2696"/>
        <pc:sldMkLst>
          <pc:docMk/>
          <pc:sldMk cId="2297756852" sldId="295"/>
        </pc:sldMkLst>
      </pc:sldChg>
      <pc:sldChg chg="del">
        <pc:chgData name="Jennie Kerwin" userId="89cc6116eb6c0dac" providerId="LiveId" clId="{0872619D-DF8C-49D7-956E-D4247C9F99A8}" dt="2020-04-16T08:32:01.730" v="21" actId="2696"/>
        <pc:sldMkLst>
          <pc:docMk/>
          <pc:sldMk cId="356249820" sldId="298"/>
        </pc:sldMkLst>
      </pc:sldChg>
      <pc:sldChg chg="del">
        <pc:chgData name="Jennie Kerwin" userId="89cc6116eb6c0dac" providerId="LiveId" clId="{0872619D-DF8C-49D7-956E-D4247C9F99A8}" dt="2020-04-16T08:32:04.214" v="26" actId="2696"/>
        <pc:sldMkLst>
          <pc:docMk/>
          <pc:sldMk cId="4138098339" sldId="299"/>
        </pc:sldMkLst>
      </pc:sldChg>
      <pc:sldChg chg="del">
        <pc:chgData name="Jennie Kerwin" userId="89cc6116eb6c0dac" providerId="LiveId" clId="{0872619D-DF8C-49D7-956E-D4247C9F99A8}" dt="2020-04-16T08:32:06.220" v="28" actId="2696"/>
        <pc:sldMkLst>
          <pc:docMk/>
          <pc:sldMk cId="268666355" sldId="300"/>
        </pc:sldMkLst>
      </pc:sldChg>
      <pc:sldChg chg="del">
        <pc:chgData name="Jennie Kerwin" userId="89cc6116eb6c0dac" providerId="LiveId" clId="{0872619D-DF8C-49D7-956E-D4247C9F99A8}" dt="2020-04-16T08:32:09.770" v="30" actId="2696"/>
        <pc:sldMkLst>
          <pc:docMk/>
          <pc:sldMk cId="3253738090" sldId="302"/>
        </pc:sldMkLst>
      </pc:sldChg>
      <pc:sldChg chg="del">
        <pc:chgData name="Jennie Kerwin" userId="89cc6116eb6c0dac" providerId="LiveId" clId="{0872619D-DF8C-49D7-956E-D4247C9F99A8}" dt="2020-04-16T08:30:31.443" v="3" actId="2696"/>
        <pc:sldMkLst>
          <pc:docMk/>
          <pc:sldMk cId="3252987843" sldId="303"/>
        </pc:sldMkLst>
      </pc:sldChg>
      <pc:sldChg chg="del">
        <pc:chgData name="Jennie Kerwin" userId="89cc6116eb6c0dac" providerId="LiveId" clId="{0872619D-DF8C-49D7-956E-D4247C9F99A8}" dt="2020-04-16T08:30:32.453" v="4" actId="2696"/>
        <pc:sldMkLst>
          <pc:docMk/>
          <pc:sldMk cId="3252987843" sldId="304"/>
        </pc:sldMkLst>
      </pc:sldChg>
      <pc:sldChg chg="modSp modAnim">
        <pc:chgData name="Jennie Kerwin" userId="89cc6116eb6c0dac" providerId="LiveId" clId="{0872619D-DF8C-49D7-956E-D4247C9F99A8}" dt="2020-04-16T08:34:35.150" v="89"/>
        <pc:sldMkLst>
          <pc:docMk/>
          <pc:sldMk cId="284430023" sldId="305"/>
        </pc:sldMkLst>
        <pc:spChg chg="mod">
          <ac:chgData name="Jennie Kerwin" userId="89cc6116eb6c0dac" providerId="LiveId" clId="{0872619D-DF8C-49D7-956E-D4247C9F99A8}" dt="2020-04-16T08:30:37.843" v="6" actId="6549"/>
          <ac:spMkLst>
            <pc:docMk/>
            <pc:sldMk cId="284430023" sldId="305"/>
            <ac:spMk id="12" creationId="{B69677ED-5C54-4353-B94F-C526DD00205C}"/>
          </ac:spMkLst>
        </pc:spChg>
      </pc:sldChg>
      <pc:sldChg chg="modSp">
        <pc:chgData name="Jennie Kerwin" userId="89cc6116eb6c0dac" providerId="LiveId" clId="{0872619D-DF8C-49D7-956E-D4247C9F99A8}" dt="2020-04-16T08:33:46.043" v="84" actId="1076"/>
        <pc:sldMkLst>
          <pc:docMk/>
          <pc:sldMk cId="3760240730" sldId="306"/>
        </pc:sldMkLst>
        <pc:spChg chg="mod">
          <ac:chgData name="Jennie Kerwin" userId="89cc6116eb6c0dac" providerId="LiveId" clId="{0872619D-DF8C-49D7-956E-D4247C9F99A8}" dt="2020-04-16T08:30:45.255" v="8" actId="6549"/>
          <ac:spMkLst>
            <pc:docMk/>
            <pc:sldMk cId="3760240730" sldId="306"/>
            <ac:spMk id="12" creationId="{B69677ED-5C54-4353-B94F-C526DD00205C}"/>
          </ac:spMkLst>
        </pc:spChg>
        <pc:spChg chg="mod">
          <ac:chgData name="Jennie Kerwin" userId="89cc6116eb6c0dac" providerId="LiveId" clId="{0872619D-DF8C-49D7-956E-D4247C9F99A8}" dt="2020-04-16T08:33:43.023" v="83" actId="14100"/>
          <ac:spMkLst>
            <pc:docMk/>
            <pc:sldMk cId="3760240730" sldId="306"/>
            <ac:spMk id="16" creationId="{CD2579CE-2DB8-4F93-8ECD-0E9BF715B235}"/>
          </ac:spMkLst>
        </pc:spChg>
        <pc:grpChg chg="mod">
          <ac:chgData name="Jennie Kerwin" userId="89cc6116eb6c0dac" providerId="LiveId" clId="{0872619D-DF8C-49D7-956E-D4247C9F99A8}" dt="2020-04-16T08:33:39.052" v="82" actId="1076"/>
          <ac:grpSpMkLst>
            <pc:docMk/>
            <pc:sldMk cId="3760240730" sldId="306"/>
            <ac:grpSpMk id="6" creationId="{00000000-0000-0000-0000-000000000000}"/>
          </ac:grpSpMkLst>
        </pc:grpChg>
        <pc:picChg chg="mod">
          <ac:chgData name="Jennie Kerwin" userId="89cc6116eb6c0dac" providerId="LiveId" clId="{0872619D-DF8C-49D7-956E-D4247C9F99A8}" dt="2020-04-16T08:33:46.043" v="84" actId="1076"/>
          <ac:picMkLst>
            <pc:docMk/>
            <pc:sldMk cId="3760240730" sldId="306"/>
            <ac:picMk id="17" creationId="{00000000-0000-0000-0000-000000000000}"/>
          </ac:picMkLst>
        </pc:picChg>
      </pc:sldChg>
      <pc:sldChg chg="modSp">
        <pc:chgData name="Jennie Kerwin" userId="89cc6116eb6c0dac" providerId="LiveId" clId="{0872619D-DF8C-49D7-956E-D4247C9F99A8}" dt="2020-04-16T08:30:51.585" v="9" actId="6549"/>
        <pc:sldMkLst>
          <pc:docMk/>
          <pc:sldMk cId="2893204402" sldId="307"/>
        </pc:sldMkLst>
        <pc:spChg chg="mod">
          <ac:chgData name="Jennie Kerwin" userId="89cc6116eb6c0dac" providerId="LiveId" clId="{0872619D-DF8C-49D7-956E-D4247C9F99A8}" dt="2020-04-16T08:30:51.585" v="9" actId="6549"/>
          <ac:spMkLst>
            <pc:docMk/>
            <pc:sldMk cId="2893204402" sldId="307"/>
            <ac:spMk id="12" creationId="{B69677ED-5C54-4353-B94F-C526DD00205C}"/>
          </ac:spMkLst>
        </pc:spChg>
      </pc:sldChg>
      <pc:sldChg chg="modSp del">
        <pc:chgData name="Jennie Kerwin" userId="89cc6116eb6c0dac" providerId="LiveId" clId="{0872619D-DF8C-49D7-956E-D4247C9F99A8}" dt="2020-04-16T08:34:06.046" v="85" actId="2696"/>
        <pc:sldMkLst>
          <pc:docMk/>
          <pc:sldMk cId="2893204402" sldId="308"/>
        </pc:sldMkLst>
        <pc:spChg chg="mod">
          <ac:chgData name="Jennie Kerwin" userId="89cc6116eb6c0dac" providerId="LiveId" clId="{0872619D-DF8C-49D7-956E-D4247C9F99A8}" dt="2020-04-16T08:30:55.558" v="10" actId="6549"/>
          <ac:spMkLst>
            <pc:docMk/>
            <pc:sldMk cId="2893204402" sldId="308"/>
            <ac:spMk id="12" creationId="{B69677ED-5C54-4353-B94F-C526DD00205C}"/>
          </ac:spMkLst>
        </pc:spChg>
      </pc:sldChg>
      <pc:sldChg chg="modSp del">
        <pc:chgData name="Jennie Kerwin" userId="89cc6116eb6c0dac" providerId="LiveId" clId="{0872619D-DF8C-49D7-956E-D4247C9F99A8}" dt="2020-04-16T08:34:06.866" v="86" actId="2696"/>
        <pc:sldMkLst>
          <pc:docMk/>
          <pc:sldMk cId="2083829956" sldId="309"/>
        </pc:sldMkLst>
        <pc:spChg chg="mod">
          <ac:chgData name="Jennie Kerwin" userId="89cc6116eb6c0dac" providerId="LiveId" clId="{0872619D-DF8C-49D7-956E-D4247C9F99A8}" dt="2020-04-16T08:31:06.569" v="11" actId="6549"/>
          <ac:spMkLst>
            <pc:docMk/>
            <pc:sldMk cId="2083829956" sldId="309"/>
            <ac:spMk id="12" creationId="{B69677ED-5C54-4353-B94F-C526DD00205C}"/>
          </ac:spMkLst>
        </pc:spChg>
      </pc:sldChg>
      <pc:sldChg chg="modSp del">
        <pc:chgData name="Jennie Kerwin" userId="89cc6116eb6c0dac" providerId="LiveId" clId="{0872619D-DF8C-49D7-956E-D4247C9F99A8}" dt="2020-04-16T08:34:09.347" v="87" actId="2696"/>
        <pc:sldMkLst>
          <pc:docMk/>
          <pc:sldMk cId="2927768315" sldId="310"/>
        </pc:sldMkLst>
        <pc:spChg chg="mod">
          <ac:chgData name="Jennie Kerwin" userId="89cc6116eb6c0dac" providerId="LiveId" clId="{0872619D-DF8C-49D7-956E-D4247C9F99A8}" dt="2020-04-16T08:31:10.940" v="14" actId="6549"/>
          <ac:spMkLst>
            <pc:docMk/>
            <pc:sldMk cId="2927768315" sldId="310"/>
            <ac:spMk id="12" creationId="{B69677ED-5C54-4353-B94F-C526DD00205C}"/>
          </ac:spMkLst>
        </pc:spChg>
      </pc:sldChg>
      <pc:sldChg chg="modSp">
        <pc:chgData name="Jennie Kerwin" userId="89cc6116eb6c0dac" providerId="LiveId" clId="{0872619D-DF8C-49D7-956E-D4247C9F99A8}" dt="2020-04-16T08:31:17.331" v="15" actId="6549"/>
        <pc:sldMkLst>
          <pc:docMk/>
          <pc:sldMk cId="1840004124" sldId="311"/>
        </pc:sldMkLst>
        <pc:spChg chg="mod">
          <ac:chgData name="Jennie Kerwin" userId="89cc6116eb6c0dac" providerId="LiveId" clId="{0872619D-DF8C-49D7-956E-D4247C9F99A8}" dt="2020-04-16T08:31:17.331" v="15" actId="6549"/>
          <ac:spMkLst>
            <pc:docMk/>
            <pc:sldMk cId="1840004124" sldId="311"/>
            <ac:spMk id="12" creationId="{B69677ED-5C54-4353-B94F-C526DD00205C}"/>
          </ac:spMkLst>
        </pc:spChg>
      </pc:sldChg>
      <pc:sldChg chg="modSp modNotesTx">
        <pc:chgData name="Jennie Kerwin" userId="89cc6116eb6c0dac" providerId="LiveId" clId="{0872619D-DF8C-49D7-956E-D4247C9F99A8}" dt="2020-04-16T08:31:50.638" v="17" actId="6549"/>
        <pc:sldMkLst>
          <pc:docMk/>
          <pc:sldMk cId="2393411857" sldId="312"/>
        </pc:sldMkLst>
        <pc:spChg chg="mod">
          <ac:chgData name="Jennie Kerwin" userId="89cc6116eb6c0dac" providerId="LiveId" clId="{0872619D-DF8C-49D7-956E-D4247C9F99A8}" dt="2020-04-16T08:31:20.583" v="16" actId="6549"/>
          <ac:spMkLst>
            <pc:docMk/>
            <pc:sldMk cId="2393411857" sldId="312"/>
            <ac:spMk id="12" creationId="{B69677ED-5C54-4353-B94F-C526DD00205C}"/>
          </ac:spMkLst>
        </pc:spChg>
      </pc:sldChg>
      <pc:sldChg chg="del">
        <pc:chgData name="Jennie Kerwin" userId="89cc6116eb6c0dac" providerId="LiveId" clId="{0872619D-DF8C-49D7-956E-D4247C9F99A8}" dt="2020-04-16T08:32:02.942" v="24" actId="2696"/>
        <pc:sldMkLst>
          <pc:docMk/>
          <pc:sldMk cId="165549005" sldId="313"/>
        </pc:sldMkLst>
      </pc:sldChg>
      <pc:sldChg chg="del">
        <pc:chgData name="Jennie Kerwin" userId="89cc6116eb6c0dac" providerId="LiveId" clId="{0872619D-DF8C-49D7-956E-D4247C9F99A8}" dt="2020-04-16T08:32:02.200" v="22" actId="2696"/>
        <pc:sldMkLst>
          <pc:docMk/>
          <pc:sldMk cId="1349483993" sldId="314"/>
        </pc:sldMkLst>
      </pc:sldChg>
      <pc:sldChg chg="del">
        <pc:chgData name="Jennie Kerwin" userId="89cc6116eb6c0dac" providerId="LiveId" clId="{0872619D-DF8C-49D7-956E-D4247C9F99A8}" dt="2020-04-16T08:32:02.582" v="23" actId="2696"/>
        <pc:sldMkLst>
          <pc:docMk/>
          <pc:sldMk cId="238805205" sldId="315"/>
        </pc:sldMkLst>
      </pc:sldChg>
      <pc:sldChg chg="del">
        <pc:chgData name="Jennie Kerwin" userId="89cc6116eb6c0dac" providerId="LiveId" clId="{0872619D-DF8C-49D7-956E-D4247C9F99A8}" dt="2020-04-16T08:32:03.352" v="25" actId="2696"/>
        <pc:sldMkLst>
          <pc:docMk/>
          <pc:sldMk cId="3902756308" sldId="316"/>
        </pc:sldMkLst>
      </pc:sldChg>
      <pc:sldChg chg="del">
        <pc:chgData name="Jennie Kerwin" userId="89cc6116eb6c0dac" providerId="LiveId" clId="{0872619D-DF8C-49D7-956E-D4247C9F99A8}" dt="2020-04-16T08:32:09.130" v="29" actId="2696"/>
        <pc:sldMkLst>
          <pc:docMk/>
          <pc:sldMk cId="3079684333" sldId="317"/>
        </pc:sldMkLst>
      </pc:sldChg>
      <pc:sldChg chg="del">
        <pc:chgData name="Jennie Kerwin" userId="89cc6116eb6c0dac" providerId="LiveId" clId="{0872619D-DF8C-49D7-956E-D4247C9F99A8}" dt="2020-04-16T08:32:11.840" v="33" actId="2696"/>
        <pc:sldMkLst>
          <pc:docMk/>
          <pc:sldMk cId="3464248018" sldId="318"/>
        </pc:sldMkLst>
      </pc:sldChg>
      <pc:sldChg chg="del">
        <pc:chgData name="Jennie Kerwin" userId="89cc6116eb6c0dac" providerId="LiveId" clId="{0872619D-DF8C-49D7-956E-D4247C9F99A8}" dt="2020-04-16T08:31:57.880" v="18" actId="2696"/>
        <pc:sldMkLst>
          <pc:docMk/>
          <pc:sldMk cId="890929909" sldId="34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ECC001-2C7A-4C2A-8B06-705CA02DC7C6}" type="datetimeFigureOut">
              <a:rPr lang="en-GB" smtClean="0"/>
              <a:t>20/04/2020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873E03-7F6C-40B1-9C82-92C8804404E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270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16965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16965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16965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16965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16965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1696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hamilton-trust.org.uk/maths/year-4-maths/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8754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1625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75158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FB96D1F-83BC-4887-89A5-175B6E6C68B9}"/>
              </a:ext>
            </a:extLst>
          </p:cNvPr>
          <p:cNvSpPr/>
          <p:nvPr userDrawn="1"/>
        </p:nvSpPr>
        <p:spPr>
          <a:xfrm>
            <a:off x="-53107" y="6221405"/>
            <a:ext cx="9197108" cy="657069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13BC91-F6D0-4DC8-B0B8-6E7E7FAB66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5D9A2E24-96C9-44BE-881E-97F4ADE19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185487" y="6367375"/>
            <a:ext cx="719921" cy="365125"/>
          </a:xfrm>
        </p:spPr>
        <p:txBody>
          <a:bodyPr/>
          <a:lstStyle>
            <a:lvl1pPr algn="ctr">
              <a:defRPr sz="1200" b="0">
                <a:solidFill>
                  <a:srgbClr val="EA7600"/>
                </a:solidFill>
                <a:latin typeface="+mn-lt"/>
              </a:defRPr>
            </a:lvl1pPr>
          </a:lstStyle>
          <a:p>
            <a:fld id="{BA0EE811-478C-4958-8104-2A70B5A1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89D1CB2-11BF-434A-9AE8-BEAF97E774D6}"/>
              </a:ext>
            </a:extLst>
          </p:cNvPr>
          <p:cNvSpPr/>
          <p:nvPr userDrawn="1"/>
        </p:nvSpPr>
        <p:spPr>
          <a:xfrm>
            <a:off x="810410" y="6390463"/>
            <a:ext cx="1799532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GB" sz="1200" b="0" dirty="0">
                <a:solidFill>
                  <a:srgbClr val="EA7600"/>
                </a:solidFill>
              </a:rPr>
              <a:t>© </a:t>
            </a:r>
            <a:r>
              <a:rPr lang="en-GB" sz="1300" b="0" dirty="0">
                <a:solidFill>
                  <a:srgbClr val="EA7600"/>
                </a:solidFill>
                <a:hlinkClick r:id="rId2"/>
              </a:rPr>
              <a:t>hamilton-trust.org.uk</a:t>
            </a:r>
            <a:endParaRPr lang="en-GB" sz="1300" b="0" dirty="0">
              <a:solidFill>
                <a:srgbClr val="EA76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51EBB7B-6C39-48C7-850C-99BEC78CA16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58" y="6091747"/>
            <a:ext cx="775846" cy="721945"/>
          </a:xfrm>
          <a:prstGeom prst="rect">
            <a:avLst/>
          </a:prstGeom>
        </p:spPr>
      </p:pic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7E7D638D-B41C-46A9-87E5-34C770A46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43602" y="6367376"/>
            <a:ext cx="3086100" cy="365125"/>
          </a:xfrm>
        </p:spPr>
        <p:txBody>
          <a:bodyPr/>
          <a:lstStyle>
            <a:lvl1pPr>
              <a:defRPr sz="1200" b="0">
                <a:solidFill>
                  <a:srgbClr val="EA7600"/>
                </a:solidFill>
                <a:latin typeface="+mn-lt"/>
              </a:defRPr>
            </a:lvl1pPr>
          </a:lstStyle>
          <a:p>
            <a:pPr algn="r"/>
            <a:r>
              <a:rPr lang="en-GB" dirty="0"/>
              <a:t>Year 4</a:t>
            </a:r>
          </a:p>
        </p:txBody>
      </p:sp>
    </p:spTree>
    <p:extLst>
      <p:ext uri="{BB962C8B-B14F-4D97-AF65-F5344CB8AC3E}">
        <p14:creationId xmlns:p14="http://schemas.microsoft.com/office/powerpoint/2010/main" val="1291871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3184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1776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6770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4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2469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6172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8032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6641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1712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rgbClr val="F2F2F2"/>
            </a:gs>
            <a:gs pos="0">
              <a:srgbClr val="FFF2CC"/>
            </a:gs>
            <a:gs pos="100000">
              <a:srgbClr val="FFE699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/>
              <a:t>Year 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8276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microsoft.com/office/2007/relationships/media" Target="../media/media2.m4a"/><Relationship Id="rId1" Type="http://schemas.openxmlformats.org/officeDocument/2006/relationships/audio" Target="NULL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3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4.png"/><Relationship Id="rId5" Type="http://schemas.openxmlformats.org/officeDocument/2006/relationships/image" Target="../media/image2.jpg"/><Relationship Id="rId4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1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 dirty="0"/>
              <a:t>Year 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230981" y="138645"/>
            <a:ext cx="87840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Read and plot co-ordinates in the first quadrant.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20"/>
          <a:stretch/>
        </p:blipFill>
        <p:spPr>
          <a:xfrm>
            <a:off x="3381378" y="1641519"/>
            <a:ext cx="4073245" cy="405993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cxnSp>
        <p:nvCxnSpPr>
          <p:cNvPr id="5" name="Straight Arrow Connector 4"/>
          <p:cNvCxnSpPr/>
          <p:nvPr/>
        </p:nvCxnSpPr>
        <p:spPr>
          <a:xfrm>
            <a:off x="8199739" y="5344468"/>
            <a:ext cx="541020" cy="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4351611" y="352412"/>
            <a:ext cx="4792389" cy="1487788"/>
          </a:xfrm>
          <a:prstGeom prst="wedgeEllipseCallout">
            <a:avLst>
              <a:gd name="adj1" fmla="val 43251"/>
              <a:gd name="adj2" fmla="val 62117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This is a </a:t>
            </a:r>
          </a:p>
          <a:p>
            <a:pPr algn="ctr"/>
            <a:r>
              <a:rPr lang="en-GB" sz="2000" b="1" dirty="0">
                <a:solidFill>
                  <a:srgbClr val="FF0000"/>
                </a:solidFill>
              </a:rPr>
              <a:t>co-ordinate grid</a:t>
            </a:r>
            <a:r>
              <a:rPr lang="en-GB" sz="2000" b="1" dirty="0">
                <a:solidFill>
                  <a:srgbClr val="253746"/>
                </a:solidFill>
              </a:rPr>
              <a:t>. We use it to plot locations on the grid, ‘points’, like a map.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490704" y="5159802"/>
            <a:ext cx="725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x-axis</a:t>
            </a:r>
          </a:p>
        </p:txBody>
      </p:sp>
      <p:sp>
        <p:nvSpPr>
          <p:cNvPr id="17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5579610" y="2780823"/>
            <a:ext cx="3479303" cy="1680689"/>
          </a:xfrm>
          <a:prstGeom prst="wedgeEllipseCallout">
            <a:avLst>
              <a:gd name="adj1" fmla="val 48965"/>
              <a:gd name="adj2" fmla="val -47479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900" b="1" dirty="0">
                <a:solidFill>
                  <a:srgbClr val="253746"/>
                </a:solidFill>
              </a:rPr>
              <a:t>This line is the </a:t>
            </a:r>
            <a:r>
              <a:rPr lang="en-GB" sz="1900" b="1" dirty="0">
                <a:solidFill>
                  <a:srgbClr val="FF0000"/>
                </a:solidFill>
              </a:rPr>
              <a:t>x-axis</a:t>
            </a:r>
            <a:r>
              <a:rPr lang="en-GB" sz="1900" b="1" dirty="0">
                <a:solidFill>
                  <a:srgbClr val="253746"/>
                </a:solidFill>
              </a:rPr>
              <a:t>.</a:t>
            </a:r>
          </a:p>
          <a:p>
            <a:pPr algn="ctr"/>
            <a:r>
              <a:rPr lang="en-GB" sz="1900" b="1" dirty="0">
                <a:solidFill>
                  <a:srgbClr val="253746"/>
                </a:solidFill>
              </a:rPr>
              <a:t>It</a:t>
            </a:r>
            <a:r>
              <a:rPr lang="en-GB" sz="1900" b="1" dirty="0">
                <a:solidFill>
                  <a:srgbClr val="FF0000"/>
                </a:solidFill>
              </a:rPr>
              <a:t> </a:t>
            </a:r>
            <a:r>
              <a:rPr lang="en-GB" sz="1900" b="1" dirty="0">
                <a:solidFill>
                  <a:srgbClr val="253746"/>
                </a:solidFill>
              </a:rPr>
              <a:t>goes</a:t>
            </a:r>
            <a:r>
              <a:rPr lang="en-GB" sz="1900" b="1" dirty="0">
                <a:solidFill>
                  <a:srgbClr val="FF0000"/>
                </a:solidFill>
              </a:rPr>
              <a:t> across </a:t>
            </a:r>
            <a:r>
              <a:rPr lang="en-GB" sz="1900" b="1" dirty="0">
                <a:solidFill>
                  <a:srgbClr val="253746"/>
                </a:solidFill>
              </a:rPr>
              <a:t>the grid, marking the </a:t>
            </a:r>
            <a:r>
              <a:rPr lang="en-GB" sz="1900" b="1" dirty="0">
                <a:solidFill>
                  <a:srgbClr val="FF0000"/>
                </a:solidFill>
              </a:rPr>
              <a:t>horizontal position.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rot="16200000">
            <a:off x="3416009" y="968972"/>
            <a:ext cx="541020" cy="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294616" y="1239482"/>
            <a:ext cx="725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y-axis</a:t>
            </a:r>
          </a:p>
        </p:txBody>
      </p:sp>
      <p:sp>
        <p:nvSpPr>
          <p:cNvPr id="20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0" y="1645186"/>
            <a:ext cx="3414673" cy="1565305"/>
          </a:xfrm>
          <a:prstGeom prst="wedgeEllipseCallout">
            <a:avLst>
              <a:gd name="adj1" fmla="val -6922"/>
              <a:gd name="adj2" fmla="val 66936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900" b="1" dirty="0">
                <a:solidFill>
                  <a:srgbClr val="253746"/>
                </a:solidFill>
              </a:rPr>
              <a:t>This line is the </a:t>
            </a:r>
            <a:r>
              <a:rPr lang="en-GB" sz="1900" b="1" dirty="0">
                <a:solidFill>
                  <a:srgbClr val="FF0000"/>
                </a:solidFill>
              </a:rPr>
              <a:t>y-axis</a:t>
            </a:r>
            <a:r>
              <a:rPr lang="en-GB" sz="1900" b="1" dirty="0">
                <a:solidFill>
                  <a:srgbClr val="253746"/>
                </a:solidFill>
              </a:rPr>
              <a:t>.</a:t>
            </a:r>
          </a:p>
          <a:p>
            <a:pPr algn="ctr"/>
            <a:r>
              <a:rPr lang="en-GB" sz="1900" b="1" dirty="0">
                <a:solidFill>
                  <a:srgbClr val="253746"/>
                </a:solidFill>
              </a:rPr>
              <a:t>It</a:t>
            </a:r>
            <a:r>
              <a:rPr lang="en-GB" sz="1900" b="1" dirty="0">
                <a:solidFill>
                  <a:srgbClr val="FF0000"/>
                </a:solidFill>
              </a:rPr>
              <a:t> </a:t>
            </a:r>
            <a:r>
              <a:rPr lang="en-GB" sz="1900" b="1" dirty="0">
                <a:solidFill>
                  <a:srgbClr val="253746"/>
                </a:solidFill>
              </a:rPr>
              <a:t>goes</a:t>
            </a:r>
            <a:r>
              <a:rPr lang="en-GB" sz="1900" b="1" dirty="0">
                <a:solidFill>
                  <a:srgbClr val="FF0000"/>
                </a:solidFill>
              </a:rPr>
              <a:t> up </a:t>
            </a:r>
            <a:r>
              <a:rPr lang="en-GB" sz="1900" b="1" dirty="0">
                <a:solidFill>
                  <a:srgbClr val="253746"/>
                </a:solidFill>
              </a:rPr>
              <a:t>the grid, marking the </a:t>
            </a:r>
          </a:p>
          <a:p>
            <a:pPr algn="ctr"/>
            <a:r>
              <a:rPr lang="en-GB" sz="1900" b="1" dirty="0">
                <a:solidFill>
                  <a:srgbClr val="FF0000"/>
                </a:solidFill>
              </a:rPr>
              <a:t>vertical position.</a:t>
            </a:r>
          </a:p>
        </p:txBody>
      </p:sp>
      <p:sp>
        <p:nvSpPr>
          <p:cNvPr id="21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369438" y="4568308"/>
            <a:ext cx="2815299" cy="1182988"/>
          </a:xfrm>
          <a:prstGeom prst="wedgeEllipseCallout">
            <a:avLst>
              <a:gd name="adj1" fmla="val -55488"/>
              <a:gd name="adj2" fmla="val 58858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900" b="1" dirty="0">
                <a:solidFill>
                  <a:srgbClr val="253746"/>
                </a:solidFill>
              </a:rPr>
              <a:t>The </a:t>
            </a:r>
            <a:r>
              <a:rPr lang="en-GB" sz="1900" b="1" dirty="0">
                <a:solidFill>
                  <a:srgbClr val="FF0000"/>
                </a:solidFill>
              </a:rPr>
              <a:t>origin</a:t>
            </a:r>
            <a:r>
              <a:rPr lang="en-GB" sz="1900" b="1" dirty="0">
                <a:solidFill>
                  <a:srgbClr val="253746"/>
                </a:solidFill>
              </a:rPr>
              <a:t> is the point where the x and y-axes cross.</a:t>
            </a:r>
            <a:endParaRPr lang="en-GB" sz="1900" b="1" dirty="0">
              <a:solidFill>
                <a:srgbClr val="FF0000"/>
              </a:solidFill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9058449-3B04-40AA-8848-1C297A9BF807}"/>
              </a:ext>
            </a:extLst>
          </p:cNvPr>
          <p:cNvCxnSpPr>
            <a:cxnSpLocks/>
          </p:cNvCxnSpPr>
          <p:nvPr/>
        </p:nvCxnSpPr>
        <p:spPr>
          <a:xfrm flipH="1">
            <a:off x="5943599" y="4064000"/>
            <a:ext cx="152401" cy="1280468"/>
          </a:xfrm>
          <a:prstGeom prst="straightConnector1">
            <a:avLst/>
          </a:prstGeom>
          <a:ln w="57150">
            <a:solidFill>
              <a:srgbClr val="25374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8839234-2A2C-4822-9E5A-E7679E9076F7}"/>
              </a:ext>
            </a:extLst>
          </p:cNvPr>
          <p:cNvCxnSpPr>
            <a:cxnSpLocks/>
          </p:cNvCxnSpPr>
          <p:nvPr/>
        </p:nvCxnSpPr>
        <p:spPr>
          <a:xfrm flipV="1">
            <a:off x="2653772" y="5387333"/>
            <a:ext cx="1003828" cy="141801"/>
          </a:xfrm>
          <a:prstGeom prst="straightConnector1">
            <a:avLst/>
          </a:prstGeom>
          <a:ln w="57150">
            <a:solidFill>
              <a:srgbClr val="25374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862E667-D5E0-48FA-B07D-31C4A99F338A}"/>
              </a:ext>
            </a:extLst>
          </p:cNvPr>
          <p:cNvCxnSpPr>
            <a:cxnSpLocks/>
          </p:cNvCxnSpPr>
          <p:nvPr/>
        </p:nvCxnSpPr>
        <p:spPr>
          <a:xfrm>
            <a:off x="2929467" y="2780823"/>
            <a:ext cx="711200" cy="321406"/>
          </a:xfrm>
          <a:prstGeom prst="straightConnector1">
            <a:avLst/>
          </a:prstGeom>
          <a:ln w="57150">
            <a:solidFill>
              <a:srgbClr val="25374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1">
            <a:hlinkClick r:id="" action="ppaction://media"/>
            <a:extLst>
              <a:ext uri="{FF2B5EF4-FFF2-40B4-BE49-F238E27FC236}">
                <a16:creationId xmlns:a16="http://schemas.microsoft.com/office/drawing/2014/main" id="{2FBFB457-B781-429A-8C82-6AC4DD61507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165" end="548.399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879370" y="3387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30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647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721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6" grpId="0" animBg="1"/>
      <p:bldP spid="3" grpId="0"/>
      <p:bldP spid="17" grpId="0" animBg="1"/>
      <p:bldP spid="19" grpId="0"/>
      <p:bldP spid="20" grpId="0" animBg="1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2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 dirty="0"/>
              <a:t>Year 4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20"/>
          <a:stretch/>
        </p:blipFill>
        <p:spPr>
          <a:xfrm>
            <a:off x="2520000" y="1591200"/>
            <a:ext cx="4073245" cy="4059936"/>
          </a:xfrm>
          <a:prstGeom prst="rect">
            <a:avLst/>
          </a:prstGeom>
          <a:effectLst>
            <a:outerShdw blurRad="50800" dist="38100" dir="600000" algn="t" rotWithShape="0">
              <a:prstClr val="black">
                <a:alpha val="40000"/>
              </a:prstClr>
            </a:outerShdw>
          </a:effectLst>
        </p:spPr>
      </p:pic>
      <p:sp>
        <p:nvSpPr>
          <p:cNvPr id="13" name="Oval 12"/>
          <p:cNvSpPr/>
          <p:nvPr/>
        </p:nvSpPr>
        <p:spPr>
          <a:xfrm>
            <a:off x="3474000" y="3456000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Oval 14"/>
          <p:cNvSpPr/>
          <p:nvPr/>
        </p:nvSpPr>
        <p:spPr>
          <a:xfrm>
            <a:off x="4896000" y="4896000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5209360" y="5826758"/>
            <a:ext cx="541020" cy="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593837" y="588761"/>
            <a:ext cx="5525688" cy="1759257"/>
          </a:xfrm>
          <a:prstGeom prst="wedgeEllipseCallout">
            <a:avLst>
              <a:gd name="adj1" fmla="val -55898"/>
              <a:gd name="adj2" fmla="val -32301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FF0000"/>
                </a:solidFill>
              </a:rPr>
              <a:t>This is the ‘point’ (2, 5).</a:t>
            </a:r>
            <a:br>
              <a:rPr lang="en-GB" sz="2000" b="1" dirty="0">
                <a:solidFill>
                  <a:srgbClr val="FF0000"/>
                </a:solidFill>
              </a:rPr>
            </a:br>
            <a:r>
              <a:rPr lang="en-GB" sz="2000" b="1" dirty="0">
                <a:solidFill>
                  <a:srgbClr val="253746"/>
                </a:solidFill>
              </a:rPr>
              <a:t>We write the x position first, then a comma, then the y position; then write brackets around both values.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04800" y="5618870"/>
            <a:ext cx="725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x-axis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rot="16200000">
            <a:off x="1957669" y="2682347"/>
            <a:ext cx="541020" cy="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836276" y="2952857"/>
            <a:ext cx="725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y-axis</a:t>
            </a:r>
          </a:p>
        </p:txBody>
      </p:sp>
      <p:sp>
        <p:nvSpPr>
          <p:cNvPr id="22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5209360" y="2888635"/>
            <a:ext cx="3633347" cy="1041460"/>
          </a:xfrm>
          <a:prstGeom prst="wedgeEllipseCallout">
            <a:avLst>
              <a:gd name="adj1" fmla="val -27155"/>
              <a:gd name="adj2" fmla="val 22084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What are the coordinates of this point?</a:t>
            </a:r>
          </a:p>
        </p:txBody>
      </p:sp>
      <p:sp>
        <p:nvSpPr>
          <p:cNvPr id="23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5381700" y="4376058"/>
            <a:ext cx="2662843" cy="708994"/>
          </a:xfrm>
          <a:prstGeom prst="wedgeEllipseCallout">
            <a:avLst>
              <a:gd name="adj1" fmla="val -55917"/>
              <a:gd name="adj2" fmla="val 13269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FF0000"/>
                </a:solidFill>
              </a:rPr>
              <a:t>(6, 1) </a:t>
            </a:r>
            <a:r>
              <a:rPr lang="en-GB" sz="2000" b="1" dirty="0">
                <a:solidFill>
                  <a:srgbClr val="253746"/>
                </a:solidFill>
              </a:rPr>
              <a:t>Can you see why?</a:t>
            </a:r>
          </a:p>
        </p:txBody>
      </p:sp>
      <p:sp>
        <p:nvSpPr>
          <p:cNvPr id="17" name="Speech Bubble: Rectangle with Corners Rounded 10">
            <a:extLst>
              <a:ext uri="{FF2B5EF4-FFF2-40B4-BE49-F238E27FC236}">
                <a16:creationId xmlns:a16="http://schemas.microsoft.com/office/drawing/2014/main" id="{A39F10B7-6936-4F28-B25A-683D5A859E8D}"/>
              </a:ext>
            </a:extLst>
          </p:cNvPr>
          <p:cNvSpPr/>
          <p:nvPr/>
        </p:nvSpPr>
        <p:spPr>
          <a:xfrm>
            <a:off x="5494526" y="1050583"/>
            <a:ext cx="3535176" cy="1511733"/>
          </a:xfrm>
          <a:prstGeom prst="wedgeEllipseCallout">
            <a:avLst>
              <a:gd name="adj1" fmla="val -918"/>
              <a:gd name="adj2" fmla="val 11371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It is</a:t>
            </a:r>
          </a:p>
          <a:p>
            <a:pPr algn="ctr"/>
            <a:r>
              <a:rPr lang="en-GB" sz="2000" b="1" dirty="0">
                <a:solidFill>
                  <a:srgbClr val="FF0000"/>
                </a:solidFill>
              </a:rPr>
              <a:t>2</a:t>
            </a:r>
            <a:r>
              <a:rPr lang="en-GB" sz="2000" b="1" dirty="0">
                <a:solidFill>
                  <a:srgbClr val="253746"/>
                </a:solidFill>
              </a:rPr>
              <a:t> grid squares </a:t>
            </a:r>
            <a:r>
              <a:rPr lang="en-GB" sz="2000" b="1" dirty="0">
                <a:solidFill>
                  <a:srgbClr val="FF0000"/>
                </a:solidFill>
              </a:rPr>
              <a:t>across</a:t>
            </a:r>
            <a:r>
              <a:rPr lang="en-GB" sz="2000" b="1" dirty="0">
                <a:solidFill>
                  <a:srgbClr val="253746"/>
                </a:solidFill>
              </a:rPr>
              <a:t> from the origin and </a:t>
            </a:r>
          </a:p>
          <a:p>
            <a:pPr algn="ctr"/>
            <a:r>
              <a:rPr lang="en-GB" sz="2000" b="1" dirty="0">
                <a:solidFill>
                  <a:srgbClr val="FF0000"/>
                </a:solidFill>
              </a:rPr>
              <a:t>5</a:t>
            </a:r>
            <a:r>
              <a:rPr lang="en-GB" sz="2000" b="1" dirty="0">
                <a:solidFill>
                  <a:srgbClr val="253746"/>
                </a:solidFill>
              </a:rPr>
              <a:t> squares </a:t>
            </a:r>
            <a:r>
              <a:rPr lang="en-GB" sz="2000" b="1" dirty="0">
                <a:solidFill>
                  <a:srgbClr val="FF0000"/>
                </a:solidFill>
              </a:rPr>
              <a:t>up</a:t>
            </a:r>
            <a:r>
              <a:rPr lang="en-GB" sz="2000" b="1" dirty="0">
                <a:solidFill>
                  <a:srgbClr val="253746"/>
                </a:solidFill>
              </a:rPr>
              <a:t>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206033B-E42A-49AA-8D0B-FD490B14BD42}"/>
              </a:ext>
            </a:extLst>
          </p:cNvPr>
          <p:cNvSpPr txBox="1"/>
          <p:nvPr/>
        </p:nvSpPr>
        <p:spPr>
          <a:xfrm>
            <a:off x="230981" y="138645"/>
            <a:ext cx="87840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Read and plot co-ordinates in the first quadrant.</a:t>
            </a:r>
          </a:p>
        </p:txBody>
      </p:sp>
      <p:pic>
        <p:nvPicPr>
          <p:cNvPr id="4" name="1">
            <a:hlinkClick r:id="" action="ppaction://media"/>
            <a:extLst>
              <a:ext uri="{FF2B5EF4-FFF2-40B4-BE49-F238E27FC236}">
                <a16:creationId xmlns:a16="http://schemas.microsoft.com/office/drawing/2014/main" id="{3539CD25-6C97-4E84-A6F9-16EF6CAC17E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550" end="490.6825"/>
                  <p14:fade in="500" out="250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911484" y="1140332"/>
            <a:ext cx="609600" cy="609600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6B28743-29DC-435F-BDC0-025EC0516EED}"/>
              </a:ext>
            </a:extLst>
          </p:cNvPr>
          <p:cNvCxnSpPr>
            <a:cxnSpLocks/>
          </p:cNvCxnSpPr>
          <p:nvPr/>
        </p:nvCxnSpPr>
        <p:spPr>
          <a:xfrm flipH="1">
            <a:off x="4950000" y="3510000"/>
            <a:ext cx="737724" cy="138600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7842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00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3" grpId="0" animBg="1"/>
      <p:bldP spid="15" grpId="0" animBg="1"/>
      <p:bldP spid="16" grpId="0" animBg="1"/>
      <p:bldP spid="22" grpId="0" animBg="1"/>
      <p:bldP spid="23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3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 dirty="0"/>
              <a:t>Year 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230981" y="138645"/>
            <a:ext cx="87840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Read and plot co-ordinates in the first quadrant. Complete polygons by identifying missing vertices.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20"/>
          <a:stretch/>
        </p:blipFill>
        <p:spPr>
          <a:xfrm>
            <a:off x="2520000" y="1591200"/>
            <a:ext cx="4073245" cy="405993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3" name="Oval 12"/>
          <p:cNvSpPr/>
          <p:nvPr/>
        </p:nvSpPr>
        <p:spPr>
          <a:xfrm>
            <a:off x="3474000" y="3456000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Oval 14"/>
          <p:cNvSpPr/>
          <p:nvPr/>
        </p:nvSpPr>
        <p:spPr>
          <a:xfrm>
            <a:off x="4896000" y="4896000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5209360" y="5826758"/>
            <a:ext cx="541020" cy="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504800" y="5618870"/>
            <a:ext cx="725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x-axis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rot="16200000">
            <a:off x="1957669" y="2682347"/>
            <a:ext cx="541020" cy="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836276" y="2952857"/>
            <a:ext cx="725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y-axis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001297" y="643393"/>
            <a:ext cx="4670905" cy="2161166"/>
            <a:chOff x="4335125" y="98174"/>
            <a:chExt cx="4670905" cy="2161166"/>
          </a:xfrm>
        </p:grpSpPr>
        <p:sp>
          <p:nvSpPr>
            <p:cNvPr id="16" name="Speech Bubble: Rectangle with Corners Rounded 10">
              <a:extLst>
                <a:ext uri="{FF2B5EF4-FFF2-40B4-BE49-F238E27FC236}">
                  <a16:creationId xmlns:a16="http://schemas.microsoft.com/office/drawing/2014/main" id="{CD2579CE-2DB8-4F93-8ECD-0E9BF715B235}"/>
                </a:ext>
              </a:extLst>
            </p:cNvPr>
            <p:cNvSpPr/>
            <p:nvPr/>
          </p:nvSpPr>
          <p:spPr>
            <a:xfrm>
              <a:off x="4335125" y="492588"/>
              <a:ext cx="4670905" cy="1766752"/>
            </a:xfrm>
            <a:prstGeom prst="wedgeEllipseCallout">
              <a:avLst>
                <a:gd name="adj1" fmla="val 50390"/>
                <a:gd name="adj2" fmla="val 47746"/>
              </a:avLst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 dirty="0">
                  <a:solidFill>
                    <a:srgbClr val="253746"/>
                  </a:solidFill>
                </a:rPr>
                <a:t>These two points are two of the vertices of a </a:t>
              </a:r>
              <a:r>
                <a:rPr lang="en-GB" sz="2000" b="1" dirty="0">
                  <a:solidFill>
                    <a:srgbClr val="7030A0"/>
                  </a:solidFill>
                </a:rPr>
                <a:t>square</a:t>
              </a:r>
              <a:r>
                <a:rPr lang="en-GB" sz="2000" b="1" dirty="0">
                  <a:solidFill>
                    <a:srgbClr val="253746"/>
                  </a:solidFill>
                </a:rPr>
                <a:t>.</a:t>
              </a:r>
              <a:br>
                <a:rPr lang="en-GB" sz="2000" b="1" dirty="0">
                  <a:solidFill>
                    <a:srgbClr val="253746"/>
                  </a:solidFill>
                </a:rPr>
              </a:br>
              <a:r>
                <a:rPr lang="en-GB" sz="2000" b="1" dirty="0">
                  <a:solidFill>
                    <a:srgbClr val="253746"/>
                  </a:solidFill>
                </a:rPr>
                <a:t>Where might the other two vertices be? </a:t>
              </a: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76415" y="98174"/>
              <a:ext cx="988324" cy="65747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20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321378" y="932296"/>
            <a:ext cx="3260622" cy="573139"/>
          </a:xfrm>
          <a:prstGeom prst="wedgeEllipseCallout">
            <a:avLst>
              <a:gd name="adj1" fmla="val -37641"/>
              <a:gd name="adj2" fmla="val 83544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Let’s check…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67473" y="3132000"/>
            <a:ext cx="675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(2, 5)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608000" y="4957495"/>
            <a:ext cx="772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(6, 1)</a:t>
            </a:r>
          </a:p>
        </p:txBody>
      </p:sp>
      <p:sp>
        <p:nvSpPr>
          <p:cNvPr id="24" name="Oval 23"/>
          <p:cNvSpPr/>
          <p:nvPr/>
        </p:nvSpPr>
        <p:spPr>
          <a:xfrm>
            <a:off x="3474000" y="4896000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TextBox 24"/>
          <p:cNvSpPr txBox="1"/>
          <p:nvPr/>
        </p:nvSpPr>
        <p:spPr>
          <a:xfrm>
            <a:off x="3168000" y="4957495"/>
            <a:ext cx="675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(2, 1)</a:t>
            </a:r>
          </a:p>
        </p:txBody>
      </p:sp>
      <p:sp>
        <p:nvSpPr>
          <p:cNvPr id="26" name="Oval 25"/>
          <p:cNvSpPr/>
          <p:nvPr/>
        </p:nvSpPr>
        <p:spPr>
          <a:xfrm>
            <a:off x="4896000" y="3456000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TextBox 26"/>
          <p:cNvSpPr txBox="1"/>
          <p:nvPr/>
        </p:nvSpPr>
        <p:spPr>
          <a:xfrm>
            <a:off x="4608000" y="3132000"/>
            <a:ext cx="675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(6, 5)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3564000" y="3520800"/>
            <a:ext cx="1368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564000" y="4968000"/>
            <a:ext cx="1368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>
            <a:off x="4284000" y="4248000"/>
            <a:ext cx="1368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>
            <a:off x="2844000" y="4248000"/>
            <a:ext cx="1368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0240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4" grpId="0" animBg="1"/>
      <p:bldP spid="25" grpId="0"/>
      <p:bldP spid="26" grpId="0" animBg="1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4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 dirty="0"/>
              <a:t>Year 4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20"/>
          <a:stretch/>
        </p:blipFill>
        <p:spPr>
          <a:xfrm>
            <a:off x="2520000" y="1591200"/>
            <a:ext cx="4073245" cy="4059936"/>
          </a:xfrm>
          <a:prstGeom prst="rect">
            <a:avLst/>
          </a:prstGeom>
          <a:effectLst>
            <a:outerShdw blurRad="50800" dist="38100" dir="6000000" algn="t" rotWithShape="0">
              <a:prstClr val="black">
                <a:alpha val="40000"/>
              </a:prstClr>
            </a:outerShdw>
          </a:effectLst>
        </p:spPr>
      </p:pic>
      <p:sp>
        <p:nvSpPr>
          <p:cNvPr id="13" name="Oval 12"/>
          <p:cNvSpPr/>
          <p:nvPr/>
        </p:nvSpPr>
        <p:spPr>
          <a:xfrm>
            <a:off x="3474000" y="3456000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Oval 14"/>
          <p:cNvSpPr/>
          <p:nvPr/>
        </p:nvSpPr>
        <p:spPr>
          <a:xfrm>
            <a:off x="4896000" y="4896000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5209360" y="5826758"/>
            <a:ext cx="541020" cy="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504800" y="5618870"/>
            <a:ext cx="725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x-axis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rot="16200000">
            <a:off x="1957669" y="2682347"/>
            <a:ext cx="541020" cy="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836276" y="2952857"/>
            <a:ext cx="725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y-axis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978933" y="708448"/>
            <a:ext cx="4670905" cy="983787"/>
            <a:chOff x="3978933" y="708448"/>
            <a:chExt cx="4670905" cy="983787"/>
          </a:xfrm>
        </p:grpSpPr>
        <p:sp>
          <p:nvSpPr>
            <p:cNvPr id="16" name="Speech Bubble: Rectangle with Corners Rounded 10">
              <a:extLst>
                <a:ext uri="{FF2B5EF4-FFF2-40B4-BE49-F238E27FC236}">
                  <a16:creationId xmlns:a16="http://schemas.microsoft.com/office/drawing/2014/main" id="{CD2579CE-2DB8-4F93-8ECD-0E9BF715B235}"/>
                </a:ext>
              </a:extLst>
            </p:cNvPr>
            <p:cNvSpPr/>
            <p:nvPr/>
          </p:nvSpPr>
          <p:spPr>
            <a:xfrm>
              <a:off x="3978933" y="708448"/>
              <a:ext cx="4670905" cy="850437"/>
            </a:xfrm>
            <a:prstGeom prst="wedgeEllipseCallout">
              <a:avLst>
                <a:gd name="adj1" fmla="val -5217"/>
                <a:gd name="adj2" fmla="val 75983"/>
              </a:avLst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 dirty="0">
                  <a:solidFill>
                    <a:srgbClr val="253746"/>
                  </a:solidFill>
                </a:rPr>
                <a:t>There’s another solution, did anybody find it?</a:t>
              </a: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36551" y="1034762"/>
              <a:ext cx="988324" cy="65747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20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582036" y="901412"/>
            <a:ext cx="3260622" cy="573139"/>
          </a:xfrm>
          <a:prstGeom prst="wedgeEllipseCallout">
            <a:avLst>
              <a:gd name="adj1" fmla="val -37641"/>
              <a:gd name="adj2" fmla="val 83544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Let’s check…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69666" y="3086667"/>
            <a:ext cx="675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(2, 5)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608000" y="4957495"/>
            <a:ext cx="772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(6, 1)</a:t>
            </a:r>
          </a:p>
        </p:txBody>
      </p:sp>
      <p:sp>
        <p:nvSpPr>
          <p:cNvPr id="24" name="Oval 23"/>
          <p:cNvSpPr/>
          <p:nvPr/>
        </p:nvSpPr>
        <p:spPr>
          <a:xfrm>
            <a:off x="6314385" y="3456000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TextBox 24"/>
          <p:cNvSpPr txBox="1"/>
          <p:nvPr/>
        </p:nvSpPr>
        <p:spPr>
          <a:xfrm>
            <a:off x="6222598" y="3598671"/>
            <a:ext cx="792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(10, 5)</a:t>
            </a:r>
          </a:p>
        </p:txBody>
      </p:sp>
      <p:sp>
        <p:nvSpPr>
          <p:cNvPr id="26" name="Oval 25"/>
          <p:cNvSpPr/>
          <p:nvPr/>
        </p:nvSpPr>
        <p:spPr>
          <a:xfrm>
            <a:off x="4914000" y="2008200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TextBox 26"/>
          <p:cNvSpPr txBox="1"/>
          <p:nvPr/>
        </p:nvSpPr>
        <p:spPr>
          <a:xfrm>
            <a:off x="4608000" y="1692000"/>
            <a:ext cx="675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(6, 9)</a:t>
            </a:r>
          </a:p>
        </p:txBody>
      </p:sp>
      <p:cxnSp>
        <p:nvCxnSpPr>
          <p:cNvPr id="8" name="Straight Connector 7"/>
          <p:cNvCxnSpPr/>
          <p:nvPr/>
        </p:nvCxnSpPr>
        <p:spPr>
          <a:xfrm rot="8100000">
            <a:off x="3270442" y="2768693"/>
            <a:ext cx="194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2700000">
            <a:off x="4716790" y="2790781"/>
            <a:ext cx="1908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8100000">
            <a:off x="4695969" y="4251308"/>
            <a:ext cx="194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2700000">
            <a:off x="3270442" y="4236608"/>
            <a:ext cx="194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9C41619B-2D21-464C-B3BA-84EF820ECC6B}"/>
              </a:ext>
            </a:extLst>
          </p:cNvPr>
          <p:cNvSpPr txBox="1"/>
          <p:nvPr/>
        </p:nvSpPr>
        <p:spPr>
          <a:xfrm>
            <a:off x="230981" y="138645"/>
            <a:ext cx="87840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Read and plot co-ordinates in the first quadrant. Complete polygons by identifying missing vertices.</a:t>
            </a:r>
          </a:p>
        </p:txBody>
      </p:sp>
    </p:spTree>
    <p:extLst>
      <p:ext uri="{BB962C8B-B14F-4D97-AF65-F5344CB8AC3E}">
        <p14:creationId xmlns:p14="http://schemas.microsoft.com/office/powerpoint/2010/main" val="2893204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4" grpId="0" animBg="1"/>
      <p:bldP spid="25" grpId="0"/>
      <p:bldP spid="26" grpId="0" animBg="1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5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 dirty="0"/>
              <a:t>Year 4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20"/>
          <a:stretch/>
        </p:blipFill>
        <p:spPr>
          <a:xfrm>
            <a:off x="2520000" y="1591200"/>
            <a:ext cx="4073245" cy="405993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3" name="Oval 12"/>
          <p:cNvSpPr/>
          <p:nvPr/>
        </p:nvSpPr>
        <p:spPr>
          <a:xfrm>
            <a:off x="4194000" y="4194000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Oval 14"/>
          <p:cNvSpPr/>
          <p:nvPr/>
        </p:nvSpPr>
        <p:spPr>
          <a:xfrm>
            <a:off x="5623760" y="2376000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5209360" y="5826758"/>
            <a:ext cx="541020" cy="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504800" y="5618870"/>
            <a:ext cx="725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x-axis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rot="16200000">
            <a:off x="1957669" y="2682347"/>
            <a:ext cx="541020" cy="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836276" y="2952857"/>
            <a:ext cx="725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y-axis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730039" y="527831"/>
            <a:ext cx="5182980" cy="1787210"/>
            <a:chOff x="6329171" y="578538"/>
            <a:chExt cx="4872180" cy="1173696"/>
          </a:xfrm>
        </p:grpSpPr>
        <p:sp>
          <p:nvSpPr>
            <p:cNvPr id="16" name="Speech Bubble: Rectangle with Corners Rounded 10">
              <a:extLst>
                <a:ext uri="{FF2B5EF4-FFF2-40B4-BE49-F238E27FC236}">
                  <a16:creationId xmlns:a16="http://schemas.microsoft.com/office/drawing/2014/main" id="{CD2579CE-2DB8-4F93-8ECD-0E9BF715B235}"/>
                </a:ext>
              </a:extLst>
            </p:cNvPr>
            <p:cNvSpPr/>
            <p:nvPr/>
          </p:nvSpPr>
          <p:spPr>
            <a:xfrm>
              <a:off x="6329171" y="578538"/>
              <a:ext cx="4872180" cy="984504"/>
            </a:xfrm>
            <a:prstGeom prst="wedgeEllipseCallout">
              <a:avLst>
                <a:gd name="adj1" fmla="val 43585"/>
                <a:gd name="adj2" fmla="val 73205"/>
              </a:avLst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 dirty="0">
                  <a:solidFill>
                    <a:srgbClr val="253746"/>
                  </a:solidFill>
                </a:rPr>
                <a:t>These two points are two of the  vertices of a </a:t>
              </a:r>
              <a:r>
                <a:rPr lang="en-GB" sz="2000" b="1" dirty="0">
                  <a:solidFill>
                    <a:srgbClr val="7030A0"/>
                  </a:solidFill>
                </a:rPr>
                <a:t>right-angled triangle</a:t>
              </a:r>
              <a:r>
                <a:rPr lang="en-GB" sz="2000" b="1" dirty="0">
                  <a:solidFill>
                    <a:srgbClr val="253746"/>
                  </a:solidFill>
                </a:rPr>
                <a:t>. Where might the third vertex be?</a:t>
              </a: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158162" y="1276740"/>
              <a:ext cx="988324" cy="47549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20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43619" y="1009454"/>
            <a:ext cx="3260622" cy="573139"/>
          </a:xfrm>
          <a:prstGeom prst="wedgeEllipseCallout">
            <a:avLst>
              <a:gd name="adj1" fmla="val -37641"/>
              <a:gd name="adj2" fmla="val 83544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Let’s check…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88000" y="4248000"/>
            <a:ext cx="675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(4, 3)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328000" y="2042504"/>
            <a:ext cx="772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(8, 8)</a:t>
            </a:r>
          </a:p>
        </p:txBody>
      </p:sp>
      <p:sp>
        <p:nvSpPr>
          <p:cNvPr id="26" name="Oval 25"/>
          <p:cNvSpPr/>
          <p:nvPr/>
        </p:nvSpPr>
        <p:spPr>
          <a:xfrm>
            <a:off x="5623200" y="4194000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TextBox 26"/>
          <p:cNvSpPr txBox="1"/>
          <p:nvPr/>
        </p:nvSpPr>
        <p:spPr>
          <a:xfrm>
            <a:off x="5328000" y="4248000"/>
            <a:ext cx="675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(8, 3)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4309760" y="4248000"/>
            <a:ext cx="1368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>
            <a:off x="4822850" y="3348000"/>
            <a:ext cx="1728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7680000">
            <a:off x="3812161" y="3337014"/>
            <a:ext cx="2268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E6891D45-FB78-485F-8B4F-26CCB4C2409E}"/>
              </a:ext>
            </a:extLst>
          </p:cNvPr>
          <p:cNvSpPr txBox="1"/>
          <p:nvPr/>
        </p:nvSpPr>
        <p:spPr>
          <a:xfrm>
            <a:off x="230981" y="138645"/>
            <a:ext cx="87840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Read and plot co-ordinates in the first quadrant. Complete polygons by identifying missing vertices.</a:t>
            </a:r>
          </a:p>
        </p:txBody>
      </p:sp>
    </p:spTree>
    <p:extLst>
      <p:ext uri="{BB962C8B-B14F-4D97-AF65-F5344CB8AC3E}">
        <p14:creationId xmlns:p14="http://schemas.microsoft.com/office/powerpoint/2010/main" val="1840004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6" grpId="0" animBg="1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6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 dirty="0"/>
              <a:t>Year 4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20"/>
          <a:stretch/>
        </p:blipFill>
        <p:spPr>
          <a:xfrm>
            <a:off x="2520000" y="1591200"/>
            <a:ext cx="4073245" cy="4059936"/>
          </a:xfrm>
          <a:prstGeom prst="rect">
            <a:avLst/>
          </a:prstGeom>
          <a:effectLst>
            <a:outerShdw blurRad="50800" dist="38100" dir="600000" algn="t" rotWithShape="0">
              <a:prstClr val="black">
                <a:alpha val="40000"/>
              </a:prstClr>
            </a:outerShdw>
          </a:effectLst>
        </p:spPr>
      </p:pic>
      <p:sp>
        <p:nvSpPr>
          <p:cNvPr id="13" name="Oval 12"/>
          <p:cNvSpPr/>
          <p:nvPr/>
        </p:nvSpPr>
        <p:spPr>
          <a:xfrm>
            <a:off x="4194000" y="4194000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Oval 14"/>
          <p:cNvSpPr/>
          <p:nvPr/>
        </p:nvSpPr>
        <p:spPr>
          <a:xfrm>
            <a:off x="5623760" y="2376000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5209360" y="5826758"/>
            <a:ext cx="541020" cy="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504800" y="5618870"/>
            <a:ext cx="725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x-axis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rot="16200000">
            <a:off x="1957669" y="2682347"/>
            <a:ext cx="541020" cy="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836276" y="2952857"/>
            <a:ext cx="725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y-axis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498964" y="622919"/>
            <a:ext cx="4340805" cy="952697"/>
            <a:chOff x="6967531" y="507010"/>
            <a:chExt cx="4080506" cy="704020"/>
          </a:xfrm>
        </p:grpSpPr>
        <p:sp>
          <p:nvSpPr>
            <p:cNvPr id="16" name="Speech Bubble: Rectangle with Corners Rounded 10">
              <a:extLst>
                <a:ext uri="{FF2B5EF4-FFF2-40B4-BE49-F238E27FC236}">
                  <a16:creationId xmlns:a16="http://schemas.microsoft.com/office/drawing/2014/main" id="{CD2579CE-2DB8-4F93-8ECD-0E9BF715B235}"/>
                </a:ext>
              </a:extLst>
            </p:cNvPr>
            <p:cNvSpPr/>
            <p:nvPr/>
          </p:nvSpPr>
          <p:spPr>
            <a:xfrm>
              <a:off x="6967531" y="507010"/>
              <a:ext cx="3844815" cy="704020"/>
            </a:xfrm>
            <a:prstGeom prst="wedgeEllipseCallout">
              <a:avLst>
                <a:gd name="adj1" fmla="val -2285"/>
                <a:gd name="adj2" fmla="val 60622"/>
              </a:avLst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 dirty="0">
                  <a:solidFill>
                    <a:srgbClr val="253746"/>
                  </a:solidFill>
                </a:rPr>
                <a:t>Is there another solution?</a:t>
              </a: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059713" y="621274"/>
              <a:ext cx="988324" cy="47549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20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43619" y="1009454"/>
            <a:ext cx="3260622" cy="573139"/>
          </a:xfrm>
          <a:prstGeom prst="wedgeEllipseCallout">
            <a:avLst>
              <a:gd name="adj1" fmla="val -37641"/>
              <a:gd name="adj2" fmla="val 83544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Let’s check…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88000" y="4248000"/>
            <a:ext cx="675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(4, 3)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328000" y="2042504"/>
            <a:ext cx="772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(8, 8)</a:t>
            </a:r>
          </a:p>
        </p:txBody>
      </p:sp>
      <p:sp>
        <p:nvSpPr>
          <p:cNvPr id="26" name="Oval 25"/>
          <p:cNvSpPr/>
          <p:nvPr/>
        </p:nvSpPr>
        <p:spPr>
          <a:xfrm>
            <a:off x="4194000" y="2376000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TextBox 26"/>
          <p:cNvSpPr txBox="1"/>
          <p:nvPr/>
        </p:nvSpPr>
        <p:spPr>
          <a:xfrm>
            <a:off x="3888000" y="2041200"/>
            <a:ext cx="675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(4, 8)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4248000" y="2449609"/>
            <a:ext cx="1368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>
            <a:off x="3374900" y="3348000"/>
            <a:ext cx="1728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7680000">
            <a:off x="3812161" y="3337014"/>
            <a:ext cx="2268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lesson ender">
            <a:hlinkClick r:id="" action="ppaction://media"/>
            <a:extLst>
              <a:ext uri="{FF2B5EF4-FFF2-40B4-BE49-F238E27FC236}">
                <a16:creationId xmlns:a16="http://schemas.microsoft.com/office/drawing/2014/main" id="{BAA83DE2-805F-437C-AF98-6D12E8BAEE6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677400" y="5346336"/>
            <a:ext cx="609600" cy="60960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C286F8C6-B259-4677-8D46-D8E7A9C937C1}"/>
              </a:ext>
            </a:extLst>
          </p:cNvPr>
          <p:cNvSpPr txBox="1"/>
          <p:nvPr/>
        </p:nvSpPr>
        <p:spPr>
          <a:xfrm>
            <a:off x="230981" y="138645"/>
            <a:ext cx="87840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Read and plot co-ordinates in the first quadrant. Complete polygons by identifying missing vertices.</a:t>
            </a:r>
          </a:p>
        </p:txBody>
      </p:sp>
    </p:spTree>
    <p:extLst>
      <p:ext uri="{BB962C8B-B14F-4D97-AF65-F5344CB8AC3E}">
        <p14:creationId xmlns:p14="http://schemas.microsoft.com/office/powerpoint/2010/main" val="2393411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013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0" grpId="0" animBg="1"/>
      <p:bldP spid="26" grpId="0" animBg="1"/>
      <p:bldP spid="27" grpId="0"/>
    </p:bldLst>
  </p:timing>
</p:sld>
</file>

<file path=ppt/theme/theme1.xml><?xml version="1.0" encoding="utf-8"?>
<a:theme xmlns:a="http://schemas.openxmlformats.org/drawingml/2006/main" name="Office Theme">
  <a:themeElements>
    <a:clrScheme name="Custom 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EA7600"/>
      </a:hlink>
      <a:folHlink>
        <a:srgbClr val="EA7600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B4EE74EAEAA9E4FBA1E87398BA367ED" ma:contentTypeVersion="4" ma:contentTypeDescription="Create a new document." ma:contentTypeScope="" ma:versionID="4dc0efdde6bf441ddc2043ca52524118">
  <xsd:schema xmlns:xsd="http://www.w3.org/2001/XMLSchema" xmlns:xs="http://www.w3.org/2001/XMLSchema" xmlns:p="http://schemas.microsoft.com/office/2006/metadata/properties" xmlns:ns2="6803f1ab-e642-4424-aee9-0365843de49c" targetNamespace="http://schemas.microsoft.com/office/2006/metadata/properties" ma:root="true" ma:fieldsID="d72b3de7f8d8a0b8e60a563cb836d235" ns2:_="">
    <xsd:import namespace="6803f1ab-e642-4424-aee9-0365843de49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03f1ab-e642-4424-aee9-0365843de49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E7A5476-FE17-433B-B563-D9EC8523F496}"/>
</file>

<file path=customXml/itemProps2.xml><?xml version="1.0" encoding="utf-8"?>
<ds:datastoreItem xmlns:ds="http://schemas.openxmlformats.org/officeDocument/2006/customXml" ds:itemID="{32E81D7F-1342-4832-B4CD-C2C496788FBA}"/>
</file>

<file path=customXml/itemProps3.xml><?xml version="1.0" encoding="utf-8"?>
<ds:datastoreItem xmlns:ds="http://schemas.openxmlformats.org/officeDocument/2006/customXml" ds:itemID="{79C233F3-1BB0-4733-A01F-02356045AB96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2634</TotalTime>
  <Words>391</Words>
  <Application>Microsoft Office PowerPoint</Application>
  <PresentationFormat>On-screen Show (4:3)</PresentationFormat>
  <Paragraphs>72</Paragraphs>
  <Slides>6</Slides>
  <Notes>6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 PC</dc:creator>
  <cp:lastModifiedBy>Nick Barwick</cp:lastModifiedBy>
  <cp:revision>221</cp:revision>
  <dcterms:created xsi:type="dcterms:W3CDTF">2018-09-13T11:08:58Z</dcterms:created>
  <dcterms:modified xsi:type="dcterms:W3CDTF">2020-04-20T15:28:38Z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0x010100AB4EE74EAEAA9E4FBA1E87398BA367ED</vt:lpwstr>
  </property>
</Properties>
</file>