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1" r:id="rId2"/>
    <p:sldId id="262" r:id="rId3"/>
    <p:sldId id="264" r:id="rId4"/>
    <p:sldId id="265" r:id="rId5"/>
    <p:sldId id="271" r:id="rId6"/>
    <p:sldId id="272" r:id="rId7"/>
    <p:sldId id="266" r:id="rId8"/>
    <p:sldId id="273" r:id="rId9"/>
    <p:sldId id="274" r:id="rId10"/>
    <p:sldId id="275" r:id="rId11"/>
    <p:sldId id="276" r:id="rId12"/>
    <p:sldId id="277" r:id="rId13"/>
    <p:sldId id="280" r:id="rId14"/>
    <p:sldId id="28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80251" autoAdjust="0"/>
  </p:normalViewPr>
  <p:slideViewPr>
    <p:cSldViewPr snapToGrid="0">
      <p:cViewPr varScale="1">
        <p:scale>
          <a:sx n="58" d="100"/>
          <a:sy n="58" d="100"/>
        </p:scale>
        <p:origin x="11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FF676-AF32-4690-81BC-751944D3C06A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1E33C8-1B7C-4665-8171-0B927B3D46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596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F8AA1-3048-403C-A84C-6A3C21834A48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5E18-1A35-45EA-AFE1-8FCFB15B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142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F8AA1-3048-403C-A84C-6A3C21834A48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5E18-1A35-45EA-AFE1-8FCFB15B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920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F8AA1-3048-403C-A84C-6A3C21834A48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5E18-1A35-45EA-AFE1-8FCFB15B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690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F8AA1-3048-403C-A84C-6A3C21834A48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5E18-1A35-45EA-AFE1-8FCFB15B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901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F8AA1-3048-403C-A84C-6A3C21834A48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5E18-1A35-45EA-AFE1-8FCFB15B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881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F8AA1-3048-403C-A84C-6A3C21834A48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5E18-1A35-45EA-AFE1-8FCFB15B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294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F8AA1-3048-403C-A84C-6A3C21834A48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5E18-1A35-45EA-AFE1-8FCFB15B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091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F8AA1-3048-403C-A84C-6A3C21834A48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5E18-1A35-45EA-AFE1-8FCFB15B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302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F8AA1-3048-403C-A84C-6A3C21834A48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5E18-1A35-45EA-AFE1-8FCFB15B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489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F8AA1-3048-403C-A84C-6A3C21834A48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5E18-1A35-45EA-AFE1-8FCFB15B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988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F8AA1-3048-403C-A84C-6A3C21834A48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5E18-1A35-45EA-AFE1-8FCFB15B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039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2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F8AA1-3048-403C-A84C-6A3C21834A48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25E18-1A35-45EA-AFE1-8FCFB15B6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31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mp"/><Relationship Id="rId3" Type="http://schemas.openxmlformats.org/officeDocument/2006/relationships/image" Target="../media/image28.tmp"/><Relationship Id="rId7" Type="http://schemas.openxmlformats.org/officeDocument/2006/relationships/image" Target="../media/image32.tmp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mp"/><Relationship Id="rId5" Type="http://schemas.openxmlformats.org/officeDocument/2006/relationships/image" Target="../media/image30.tmp"/><Relationship Id="rId4" Type="http://schemas.openxmlformats.org/officeDocument/2006/relationships/image" Target="../media/image29.tmp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hyperlink" Target="https://youtu.be/Jh2gxkeTrc0" TargetMode="External"/><Relationship Id="rId7" Type="http://schemas.openxmlformats.org/officeDocument/2006/relationships/hyperlink" Target="https://youtu.be/-aw59C-89P8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hyperlink" Target="https://youtu.be/I52fbzsfTxY" TargetMode="Externa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mp"/><Relationship Id="rId5" Type="http://schemas.openxmlformats.org/officeDocument/2006/relationships/image" Target="../media/image17.tmp"/><Relationship Id="rId4" Type="http://schemas.openxmlformats.org/officeDocument/2006/relationships/image" Target="../media/image16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7748" y="1010652"/>
            <a:ext cx="9144000" cy="1331495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GB" sz="8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Helpwr</a:t>
            </a:r>
            <a:r>
              <a:rPr lang="en-GB" sz="8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GB" sz="8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Heddiw</a:t>
            </a:r>
            <a:endParaRPr lang="en-GB" sz="8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544" y="3305688"/>
            <a:ext cx="2375109" cy="2364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9558" y="3305688"/>
            <a:ext cx="1876629" cy="23645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634" y="3305688"/>
            <a:ext cx="2661401" cy="23645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7227" t="11679" r="7227" b="12625"/>
          <a:stretch/>
        </p:blipFill>
        <p:spPr>
          <a:xfrm>
            <a:off x="10324503" y="567571"/>
            <a:ext cx="1540043" cy="1925053"/>
          </a:xfrm>
          <a:prstGeom prst="rect">
            <a:avLst/>
          </a:prstGeom>
          <a:blipFill>
            <a:blip r:embed="rId7">
              <a:alphaModFix amt="22000"/>
            </a:blip>
            <a:tile tx="0" ty="0" sx="100000" sy="100000" flip="none" algn="tl"/>
          </a:blipFill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7227" t="11679" r="7227" b="12625"/>
          <a:stretch/>
        </p:blipFill>
        <p:spPr>
          <a:xfrm>
            <a:off x="304801" y="567572"/>
            <a:ext cx="1540043" cy="19250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39" y="3305688"/>
            <a:ext cx="3110701" cy="23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82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092325"/>
            <a:ext cx="4982029" cy="2712926"/>
          </a:xfrm>
        </p:spPr>
        <p:txBody>
          <a:bodyPr>
            <a:noAutofit/>
          </a:bodyPr>
          <a:lstStyle/>
          <a:p>
            <a:pPr algn="ctr"/>
            <a:r>
              <a:rPr lang="en-GB" sz="80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Ble</a:t>
            </a:r>
            <a:r>
              <a:rPr lang="en-GB" sz="8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80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wyt</a:t>
            </a:r>
            <a:r>
              <a:rPr lang="en-GB" sz="8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       </a:t>
            </a:r>
            <a:r>
              <a:rPr lang="en-GB" sz="80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ti’n</a:t>
            </a:r>
            <a:r>
              <a:rPr lang="en-GB" sz="8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80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byw</a:t>
            </a:r>
            <a:r>
              <a:rPr lang="en-GB" sz="8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br>
              <a:rPr lang="en-GB" sz="8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GB" sz="7200" dirty="0" err="1">
                <a:latin typeface="Comic Sans MS" panose="030F0702030302020204" pitchFamily="66" charset="0"/>
              </a:rPr>
              <a:t>Dw</a:t>
            </a:r>
            <a:r>
              <a:rPr lang="en-GB" sz="7200" dirty="0">
                <a:latin typeface="Comic Sans MS" panose="030F0702030302020204" pitchFamily="66" charset="0"/>
              </a:rPr>
              <a:t> </a:t>
            </a:r>
            <a:r>
              <a:rPr lang="en-GB" sz="7200" dirty="0" err="1">
                <a:latin typeface="Comic Sans MS" panose="030F0702030302020204" pitchFamily="66" charset="0"/>
              </a:rPr>
              <a:t>i’n</a:t>
            </a:r>
            <a:r>
              <a:rPr lang="en-GB" sz="7200" dirty="0">
                <a:latin typeface="Comic Sans MS" panose="030F0702030302020204" pitchFamily="66" charset="0"/>
              </a:rPr>
              <a:t>                      </a:t>
            </a:r>
            <a:r>
              <a:rPr lang="en-GB" sz="7200" dirty="0" err="1">
                <a:latin typeface="Comic Sans MS" panose="030F0702030302020204" pitchFamily="66" charset="0"/>
              </a:rPr>
              <a:t>byw</a:t>
            </a:r>
            <a:r>
              <a:rPr lang="en-GB" sz="7200" dirty="0">
                <a:latin typeface="Comic Sans MS" panose="030F0702030302020204" pitchFamily="66" charset="0"/>
              </a:rPr>
              <a:t> </a:t>
            </a:r>
            <a:r>
              <a:rPr lang="en-GB" sz="7200" dirty="0" err="1">
                <a:latin typeface="Comic Sans MS" panose="030F0702030302020204" pitchFamily="66" charset="0"/>
              </a:rPr>
              <a:t>yn</a:t>
            </a:r>
            <a:r>
              <a:rPr lang="en-GB" sz="7200" dirty="0">
                <a:latin typeface="Comic Sans MS" panose="030F0702030302020204" pitchFamily="66" charset="0"/>
              </a:rPr>
              <a:t>……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286" y="4936114"/>
            <a:ext cx="2009975" cy="1527853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t="965" r="-711"/>
          <a:stretch/>
        </p:blipFill>
        <p:spPr>
          <a:xfrm>
            <a:off x="4674525" y="1500493"/>
            <a:ext cx="4864352" cy="439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37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712926"/>
          </a:xfrm>
        </p:spPr>
        <p:txBody>
          <a:bodyPr>
            <a:noAutofit/>
          </a:bodyPr>
          <a:lstStyle/>
          <a:p>
            <a:pPr algn="ctr"/>
            <a:r>
              <a:rPr lang="en-GB" sz="80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Sut</a:t>
            </a:r>
            <a:r>
              <a:rPr lang="en-GB" sz="8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80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wyt</a:t>
            </a:r>
            <a:r>
              <a:rPr lang="en-GB" sz="8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80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ti</a:t>
            </a:r>
            <a:r>
              <a:rPr lang="en-GB" sz="8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br>
              <a:rPr lang="en-GB" sz="7600" b="1" dirty="0"/>
            </a:br>
            <a:r>
              <a:rPr lang="en-GB" sz="7200" dirty="0" err="1">
                <a:latin typeface="Comic Sans MS" panose="030F0702030302020204" pitchFamily="66" charset="0"/>
              </a:rPr>
              <a:t>Dw</a:t>
            </a:r>
            <a:r>
              <a:rPr lang="en-GB" sz="7200" dirty="0">
                <a:latin typeface="Comic Sans MS" panose="030F0702030302020204" pitchFamily="66" charset="0"/>
              </a:rPr>
              <a:t> </a:t>
            </a:r>
            <a:r>
              <a:rPr lang="en-GB" sz="7200" dirty="0" err="1">
                <a:latin typeface="Comic Sans MS" panose="030F0702030302020204" pitchFamily="66" charset="0"/>
              </a:rPr>
              <a:t>i’n</a:t>
            </a:r>
            <a:r>
              <a:rPr lang="en-GB" sz="7200" dirty="0">
                <a:latin typeface="Comic Sans MS" panose="030F0702030302020204" pitchFamily="66" charset="0"/>
              </a:rPr>
              <a:t>…… (</a:t>
            </a:r>
            <a:r>
              <a:rPr lang="en-GB" sz="7200" dirty="0" err="1">
                <a:latin typeface="Comic Sans MS" panose="030F0702030302020204" pitchFamily="66" charset="0"/>
              </a:rPr>
              <a:t>achos</a:t>
            </a:r>
            <a:r>
              <a:rPr lang="en-GB" sz="7200" dirty="0">
                <a:latin typeface="Comic Sans MS" panose="030F0702030302020204" pitchFamily="66" charset="0"/>
              </a:rPr>
              <a:t>……?)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8"/>
          <a:stretch/>
        </p:blipFill>
        <p:spPr>
          <a:xfrm>
            <a:off x="631532" y="3043934"/>
            <a:ext cx="1392511" cy="1448002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2" t="2173" r="14278" b="-2173"/>
          <a:stretch/>
        </p:blipFill>
        <p:spPr>
          <a:xfrm>
            <a:off x="3407540" y="3078051"/>
            <a:ext cx="1581554" cy="1476581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203" y="4880437"/>
            <a:ext cx="1800476" cy="163852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490" y="2986776"/>
            <a:ext cx="2076740" cy="150516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1"/>
          <a:stretch/>
        </p:blipFill>
        <p:spPr>
          <a:xfrm>
            <a:off x="5885934" y="3043934"/>
            <a:ext cx="1724266" cy="1463898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59" y="4826303"/>
            <a:ext cx="1962424" cy="1552792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385" y="4954909"/>
            <a:ext cx="2457793" cy="12955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764" y="5481793"/>
            <a:ext cx="1620333" cy="123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48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554538"/>
          </a:xfrm>
        </p:spPr>
        <p:txBody>
          <a:bodyPr>
            <a:noAutofit/>
          </a:bodyPr>
          <a:lstStyle/>
          <a:p>
            <a:pPr algn="ctr"/>
            <a:r>
              <a:rPr lang="en-GB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Pa </a:t>
            </a:r>
            <a:r>
              <a:rPr lang="en-GB" sz="96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liw</a:t>
            </a:r>
            <a:r>
              <a:rPr lang="en-GB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? 		</a:t>
            </a:r>
            <a:r>
              <a:rPr lang="en-GB" sz="8000" dirty="0" err="1">
                <a:latin typeface="Comic Sans MS" panose="030F0702030302020204" pitchFamily="66" charset="0"/>
              </a:rPr>
              <a:t>Dyma</a:t>
            </a:r>
            <a:r>
              <a:rPr lang="en-GB" sz="8000" dirty="0">
                <a:latin typeface="Comic Sans MS" panose="030F0702030302020204" pitchFamily="66" charset="0"/>
              </a:rPr>
              <a:t>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74" y="2332286"/>
            <a:ext cx="7074568" cy="39794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931442" y="2332286"/>
            <a:ext cx="818147" cy="39794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116" y="4826164"/>
            <a:ext cx="1954346" cy="148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12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554538"/>
          </a:xfrm>
        </p:spPr>
        <p:txBody>
          <a:bodyPr>
            <a:noAutofit/>
          </a:bodyPr>
          <a:lstStyle/>
          <a:p>
            <a:pPr algn="ctr"/>
            <a:r>
              <a:rPr lang="en-GB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Pa </a:t>
            </a:r>
            <a:r>
              <a:rPr lang="en-GB" sz="96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siap</a:t>
            </a:r>
            <a:r>
              <a:rPr lang="en-GB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?		</a:t>
            </a:r>
            <a:r>
              <a:rPr lang="en-GB" sz="8000" dirty="0" err="1">
                <a:latin typeface="Comic Sans MS" panose="030F0702030302020204" pitchFamily="66" charset="0"/>
              </a:rPr>
              <a:t>Dyma</a:t>
            </a:r>
            <a:r>
              <a:rPr lang="en-GB" sz="8000" dirty="0">
                <a:latin typeface="Comic Sans MS" panose="030F0702030302020204" pitchFamily="66" charset="0"/>
              </a:rPr>
              <a:t>…</a:t>
            </a:r>
            <a:endParaRPr lang="en-GB" sz="8000" b="1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21" y="2408822"/>
            <a:ext cx="7515726" cy="42275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99" y="5285089"/>
            <a:ext cx="1777748" cy="135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14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554538"/>
          </a:xfrm>
        </p:spPr>
        <p:txBody>
          <a:bodyPr>
            <a:noAutofit/>
          </a:bodyPr>
          <a:lstStyle/>
          <a:p>
            <a:pPr algn="ctr"/>
            <a:r>
              <a:rPr lang="en-GB" sz="96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Canwch</a:t>
            </a:r>
            <a:r>
              <a:rPr lang="en-GB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96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efo</a:t>
            </a:r>
            <a:r>
              <a:rPr lang="en-GB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fi!</a:t>
            </a:r>
            <a:br>
              <a:rPr lang="en-GB" sz="9600" b="1" dirty="0"/>
            </a:br>
            <a:r>
              <a:rPr lang="en-GB" sz="4800" dirty="0">
                <a:latin typeface="Comic Sans MS" panose="030F0702030302020204" pitchFamily="66" charset="0"/>
              </a:rPr>
              <a:t>Click on the picture for each song below!</a:t>
            </a:r>
            <a:endParaRPr lang="en-GB" sz="4800" b="1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227" y="5081845"/>
            <a:ext cx="1951919" cy="14837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8200" y="4775200"/>
            <a:ext cx="2090057" cy="181588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Dw</a:t>
            </a:r>
            <a:r>
              <a:rPr lang="en-GB" sz="2800">
                <a:solidFill>
                  <a:schemeClr val="bg1"/>
                </a:solidFill>
                <a:latin typeface="Comic Sans MS" panose="030F0702030302020204" pitchFamily="66" charset="0"/>
              </a:rPr>
              <a:t> i’n</a:t>
            </a: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hoffi</a:t>
            </a: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bwyta</a:t>
            </a: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hufen</a:t>
            </a: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ia</a:t>
            </a: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! </a:t>
            </a:r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1065566" y="2786742"/>
            <a:ext cx="1635324" cy="19884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05943" y="4760310"/>
            <a:ext cx="2090057" cy="95410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Mr </a:t>
            </a:r>
            <a:r>
              <a:rPr lang="en-GB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Hapus</a:t>
            </a: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ydw</a:t>
            </a: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i</a:t>
            </a: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73685" y="4775199"/>
            <a:ext cx="2090057" cy="95410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Aderyn</a:t>
            </a: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Melyn</a:t>
            </a: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!</a:t>
            </a:r>
          </a:p>
        </p:txBody>
      </p:sp>
      <p:pic>
        <p:nvPicPr>
          <p:cNvPr id="9" name="Picture 8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685" y="2685141"/>
            <a:ext cx="2090057" cy="2090057"/>
          </a:xfrm>
          <a:prstGeom prst="rect">
            <a:avLst/>
          </a:prstGeom>
        </p:spPr>
      </p:pic>
      <p:pic>
        <p:nvPicPr>
          <p:cNvPr id="11" name="Picture 10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213" y="3163283"/>
            <a:ext cx="2138787" cy="161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59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81129"/>
          </a:xfrm>
        </p:spPr>
        <p:txBody>
          <a:bodyPr>
            <a:noAutofit/>
          </a:bodyPr>
          <a:lstStyle/>
          <a:p>
            <a:pPr algn="ctr"/>
            <a:r>
              <a:rPr lang="en-GB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Bore da!</a:t>
            </a:r>
            <a:br>
              <a:rPr lang="en-GB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GB" sz="9600" b="1" dirty="0"/>
            </a:br>
            <a:br>
              <a:rPr lang="en-GB" sz="9600" b="1" dirty="0"/>
            </a:br>
            <a:r>
              <a:rPr lang="en-GB" sz="96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Prynhawn</a:t>
            </a:r>
            <a:r>
              <a:rPr lang="en-GB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da!</a:t>
            </a: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647" y="1907764"/>
            <a:ext cx="7888705" cy="2795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4" y="4858847"/>
            <a:ext cx="2242410" cy="170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36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61732"/>
          </a:xfrm>
        </p:spPr>
        <p:txBody>
          <a:bodyPr>
            <a:noAutofit/>
          </a:bodyPr>
          <a:lstStyle/>
          <a:p>
            <a:pPr algn="ctr"/>
            <a:r>
              <a:rPr lang="en-GB" sz="96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Pwy</a:t>
            </a:r>
            <a:r>
              <a:rPr lang="en-GB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96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ydy</a:t>
            </a:r>
            <a:r>
              <a:rPr lang="en-GB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br>
              <a:rPr lang="en-GB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GB" sz="96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Helpwr</a:t>
            </a:r>
            <a:r>
              <a:rPr lang="en-GB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96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Heddiw</a:t>
            </a:r>
            <a:r>
              <a:rPr lang="en-GB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322" y="4586514"/>
            <a:ext cx="2657963" cy="20204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50" y="3623129"/>
            <a:ext cx="28829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15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5851358" cy="5881129"/>
          </a:xfrm>
        </p:spPr>
        <p:txBody>
          <a:bodyPr>
            <a:noAutofit/>
          </a:bodyPr>
          <a:lstStyle/>
          <a:p>
            <a:pPr algn="ctr"/>
            <a:br>
              <a:rPr lang="en-GB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GB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Pa </a:t>
            </a:r>
            <a:br>
              <a:rPr lang="en-GB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GB" sz="96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ddiwrnod</a:t>
            </a:r>
            <a:r>
              <a:rPr lang="en-GB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br>
              <a:rPr lang="en-GB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GB" sz="9600" b="1" dirty="0"/>
            </a:br>
            <a:br>
              <a:rPr lang="en-GB" sz="9600" b="1" dirty="0"/>
            </a:br>
            <a:endParaRPr lang="en-GB" sz="9600" b="1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42" y="197396"/>
            <a:ext cx="4652211" cy="66606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549" y="3305689"/>
            <a:ext cx="3598280" cy="273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05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6061" y="365125"/>
            <a:ext cx="4022558" cy="5881129"/>
          </a:xfrm>
        </p:spPr>
        <p:txBody>
          <a:bodyPr>
            <a:noAutofit/>
          </a:bodyPr>
          <a:lstStyle/>
          <a:p>
            <a:pPr algn="ctr"/>
            <a:r>
              <a:rPr lang="en-GB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Pa </a:t>
            </a:r>
            <a:r>
              <a:rPr lang="en-GB" sz="96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rif</a:t>
            </a:r>
            <a:r>
              <a:rPr lang="en-GB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br>
              <a:rPr lang="en-GB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GB" sz="9600" b="1" dirty="0"/>
            </a:br>
            <a:br>
              <a:rPr lang="en-GB" sz="9600" b="1" dirty="0"/>
            </a:br>
            <a:endParaRPr lang="en-GB" sz="9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39" y="3511074"/>
            <a:ext cx="3598280" cy="27351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480" y="822100"/>
            <a:ext cx="7595973" cy="537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5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24663" cy="5881129"/>
          </a:xfrm>
        </p:spPr>
        <p:txBody>
          <a:bodyPr>
            <a:noAutofit/>
          </a:bodyPr>
          <a:lstStyle/>
          <a:p>
            <a:pPr algn="ctr"/>
            <a:r>
              <a:rPr lang="en-GB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Pa </a:t>
            </a:r>
            <a:r>
              <a:rPr lang="en-GB" sz="96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fis</a:t>
            </a:r>
            <a:r>
              <a:rPr lang="en-GB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br>
              <a:rPr lang="en-GB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GB" sz="9600" b="1" dirty="0"/>
            </a:br>
            <a:br>
              <a:rPr lang="en-GB" sz="9600" b="1" dirty="0"/>
            </a:br>
            <a:endParaRPr lang="en-GB" sz="9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391" y="3305689"/>
            <a:ext cx="3598280" cy="2735179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571" y="213632"/>
            <a:ext cx="4509049" cy="2011923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571" y="2225556"/>
            <a:ext cx="4531120" cy="1369387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571" y="3594944"/>
            <a:ext cx="4531120" cy="1391611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4"/>
          <a:stretch/>
        </p:blipFill>
        <p:spPr>
          <a:xfrm>
            <a:off x="6699571" y="4986555"/>
            <a:ext cx="4531120" cy="168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64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712926"/>
          </a:xfrm>
        </p:spPr>
        <p:txBody>
          <a:bodyPr>
            <a:noAutofit/>
          </a:bodyPr>
          <a:lstStyle/>
          <a:p>
            <a:pPr algn="ctr"/>
            <a:r>
              <a:rPr lang="en-GB" sz="77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Sut</a:t>
            </a:r>
            <a:r>
              <a:rPr lang="en-GB" sz="77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77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mae’r</a:t>
            </a:r>
            <a:r>
              <a:rPr lang="en-GB" sz="77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77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tywydd</a:t>
            </a:r>
            <a:r>
              <a:rPr lang="en-GB" sz="77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77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heddiw</a:t>
            </a:r>
            <a:r>
              <a:rPr lang="en-GB" sz="77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? </a:t>
            </a:r>
            <a:br>
              <a:rPr lang="en-GB" sz="8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GB" sz="7200" dirty="0">
                <a:latin typeface="Comic Sans MS" panose="030F0702030302020204" pitchFamily="66" charset="0"/>
              </a:rPr>
              <a:t>Mae </a:t>
            </a:r>
            <a:r>
              <a:rPr lang="en-GB" sz="7200" dirty="0" err="1">
                <a:latin typeface="Comic Sans MS" panose="030F0702030302020204" pitchFamily="66" charset="0"/>
              </a:rPr>
              <a:t>hi’n</a:t>
            </a:r>
            <a:r>
              <a:rPr lang="en-GB" sz="7200" dirty="0">
                <a:latin typeface="Comic Sans MS" panose="030F0702030302020204" pitchFamily="66" charset="0"/>
              </a:rPr>
              <a:t>… ac </a:t>
            </a:r>
            <a:r>
              <a:rPr lang="en-GB" sz="7200" dirty="0" err="1">
                <a:latin typeface="Comic Sans MS" panose="030F0702030302020204" pitchFamily="66" charset="0"/>
              </a:rPr>
              <a:t>yn</a:t>
            </a:r>
            <a:r>
              <a:rPr lang="en-GB" sz="7200" dirty="0">
                <a:latin typeface="Comic Sans MS" panose="030F0702030302020204" pitchFamily="66" charset="0"/>
              </a:rPr>
              <a:t>…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8" b="65510"/>
          <a:stretch/>
        </p:blipFill>
        <p:spPr>
          <a:xfrm>
            <a:off x="1237572" y="3078051"/>
            <a:ext cx="9716856" cy="1427747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07" b="20841"/>
          <a:stretch/>
        </p:blipFill>
        <p:spPr>
          <a:xfrm>
            <a:off x="1237572" y="5021178"/>
            <a:ext cx="9716856" cy="15182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249" y="5021178"/>
            <a:ext cx="1981128" cy="150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30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712926"/>
          </a:xfrm>
        </p:spPr>
        <p:txBody>
          <a:bodyPr>
            <a:noAutofit/>
          </a:bodyPr>
          <a:lstStyle/>
          <a:p>
            <a:pPr algn="ctr"/>
            <a:r>
              <a:rPr lang="en-GB" sz="8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Beth </a:t>
            </a:r>
            <a:r>
              <a:rPr lang="en-GB" sz="80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ydy</a:t>
            </a:r>
            <a:r>
              <a:rPr lang="en-GB" sz="8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80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dy</a:t>
            </a:r>
            <a:r>
              <a:rPr lang="en-GB" sz="8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80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enw</a:t>
            </a:r>
            <a:r>
              <a:rPr lang="en-GB" sz="8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di?</a:t>
            </a:r>
            <a:br>
              <a:rPr lang="en-GB" sz="7600" b="1" dirty="0"/>
            </a:br>
            <a:r>
              <a:rPr lang="en-GB" sz="7200" dirty="0">
                <a:latin typeface="Comic Sans MS" panose="030F0702030302020204" pitchFamily="66" charset="0"/>
              </a:rPr>
              <a:t>……</a:t>
            </a:r>
            <a:r>
              <a:rPr lang="en-GB" sz="7200" dirty="0" err="1">
                <a:latin typeface="Comic Sans MS" panose="030F0702030302020204" pitchFamily="66" charset="0"/>
              </a:rPr>
              <a:t>ydw</a:t>
            </a:r>
            <a:r>
              <a:rPr lang="en-GB" sz="7200" dirty="0">
                <a:latin typeface="Comic Sans MS" panose="030F0702030302020204" pitchFamily="66" charset="0"/>
              </a:rPr>
              <a:t> i.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003" y="5094514"/>
            <a:ext cx="1820687" cy="13839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16" y="3078051"/>
            <a:ext cx="6212568" cy="316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45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712926"/>
          </a:xfrm>
        </p:spPr>
        <p:txBody>
          <a:bodyPr>
            <a:noAutofit/>
          </a:bodyPr>
          <a:lstStyle/>
          <a:p>
            <a:pPr algn="ctr"/>
            <a:r>
              <a:rPr lang="en-GB" sz="8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Faint </a:t>
            </a:r>
            <a:r>
              <a:rPr lang="en-GB" sz="80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ydy</a:t>
            </a:r>
            <a:r>
              <a:rPr lang="en-GB" sz="8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80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dy</a:t>
            </a:r>
            <a:r>
              <a:rPr lang="en-GB" sz="8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80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oed</a:t>
            </a:r>
            <a:r>
              <a:rPr lang="en-GB" sz="8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di?</a:t>
            </a:r>
            <a:br>
              <a:rPr lang="en-GB" sz="7600" b="1" dirty="0"/>
            </a:br>
            <a:r>
              <a:rPr lang="en-GB" sz="7200" dirty="0" err="1">
                <a:latin typeface="Comic Sans MS" panose="030F0702030302020204" pitchFamily="66" charset="0"/>
              </a:rPr>
              <a:t>Dw</a:t>
            </a:r>
            <a:r>
              <a:rPr lang="en-GB" sz="7200" dirty="0">
                <a:latin typeface="Comic Sans MS" panose="030F0702030302020204" pitchFamily="66" charset="0"/>
              </a:rPr>
              <a:t> </a:t>
            </a:r>
            <a:r>
              <a:rPr lang="en-GB" sz="7200" dirty="0" err="1">
                <a:latin typeface="Comic Sans MS" panose="030F0702030302020204" pitchFamily="66" charset="0"/>
              </a:rPr>
              <a:t>i’n</a:t>
            </a:r>
            <a:r>
              <a:rPr lang="en-GB" sz="7200" dirty="0">
                <a:latin typeface="Comic Sans MS" panose="030F0702030302020204" pitchFamily="66" charset="0"/>
              </a:rPr>
              <a:t>……</a:t>
            </a:r>
            <a:r>
              <a:rPr lang="en-GB" sz="7200" dirty="0" err="1">
                <a:latin typeface="Comic Sans MS" panose="030F0702030302020204" pitchFamily="66" charset="0"/>
              </a:rPr>
              <a:t>oed</a:t>
            </a:r>
            <a:r>
              <a:rPr lang="en-GB" sz="72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989" y="4702629"/>
            <a:ext cx="2298044" cy="17468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23" b="31181"/>
          <a:stretch/>
        </p:blipFill>
        <p:spPr>
          <a:xfrm>
            <a:off x="649513" y="3179436"/>
            <a:ext cx="8583789" cy="327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568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137</Words>
  <Application>Microsoft Office PowerPoint</Application>
  <PresentationFormat>Widescreen</PresentationFormat>
  <Paragraphs>17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Office Theme</vt:lpstr>
      <vt:lpstr>Helpwr Heddiw</vt:lpstr>
      <vt:lpstr>Bore da!   Prynhawn da!</vt:lpstr>
      <vt:lpstr>Pwy ydy  Helpwr Heddiw?</vt:lpstr>
      <vt:lpstr> Pa  ddiwrnod?   </vt:lpstr>
      <vt:lpstr>Pa rif?   </vt:lpstr>
      <vt:lpstr>Pa fis?   </vt:lpstr>
      <vt:lpstr>Sut mae’r tywydd heddiw?  Mae hi’n… ac yn…</vt:lpstr>
      <vt:lpstr>Beth ydy dy enw di? ……ydw i.</vt:lpstr>
      <vt:lpstr>Faint ydy dy oed di? Dw i’n……oed.</vt:lpstr>
      <vt:lpstr>Ble wyt        ti’n byw? Dw i’n                      byw yn……</vt:lpstr>
      <vt:lpstr>Sut wyt ti? Dw i’n…… (achos……?)</vt:lpstr>
      <vt:lpstr>Pa liw?   Dyma…</vt:lpstr>
      <vt:lpstr>Pa siap?  Dyma…</vt:lpstr>
      <vt:lpstr>Canwch efo fi! Click on the picture for each song below!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Ffion Hughes</dc:creator>
  <cp:lastModifiedBy>Callum</cp:lastModifiedBy>
  <cp:revision>26</cp:revision>
  <dcterms:created xsi:type="dcterms:W3CDTF">2017-11-13T15:19:51Z</dcterms:created>
  <dcterms:modified xsi:type="dcterms:W3CDTF">2020-06-03T10:27:34Z</dcterms:modified>
</cp:coreProperties>
</file>